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82" r:id="rId6"/>
    <p:sldId id="259" r:id="rId7"/>
    <p:sldId id="278" r:id="rId8"/>
    <p:sldId id="271" r:id="rId9"/>
    <p:sldId id="272" r:id="rId10"/>
    <p:sldId id="269" r:id="rId11"/>
    <p:sldId id="270" r:id="rId12"/>
    <p:sldId id="275" r:id="rId13"/>
    <p:sldId id="273" r:id="rId14"/>
    <p:sldId id="274" r:id="rId15"/>
    <p:sldId id="277" r:id="rId16"/>
    <p:sldId id="261" r:id="rId17"/>
    <p:sldId id="262" r:id="rId18"/>
    <p:sldId id="266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ota" initials="d" lastIdx="1" clrIdx="0">
    <p:extLst>
      <p:ext uri="{19B8F6BF-5375-455C-9EA6-DF929625EA0E}">
        <p15:presenceInfo xmlns:p15="http://schemas.microsoft.com/office/powerpoint/2012/main" userId="doro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22T17:05:49.504" idx="1">
    <p:pos x="2791" y="1241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728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62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854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97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269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42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73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526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775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908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24206-6148-48EB-B16E-5DCC842F3391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6915F-3485-42C7-B1AD-CC67D28CEEA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0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2926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sz="4000" b="1" dirty="0">
                <a:solidFill>
                  <a:srgbClr val="FF0000"/>
                </a:solidFill>
                <a:latin typeface="+mn-lt"/>
              </a:rPr>
              <a:t>Uniwersytet Wrocławski</a:t>
            </a:r>
            <a:br>
              <a:rPr lang="pl-PL" sz="4000" b="1" dirty="0">
                <a:solidFill>
                  <a:srgbClr val="FF0000"/>
                </a:solidFill>
                <a:latin typeface="+mn-lt"/>
              </a:rPr>
            </a:br>
            <a:r>
              <a:rPr lang="pl-PL" sz="4000" b="1" dirty="0">
                <a:solidFill>
                  <a:srgbClr val="FF0000"/>
                </a:solidFill>
                <a:latin typeface="+mn-lt"/>
              </a:rPr>
              <a:t>„Inicjatywa Doskonałości – uczelnia badawcza”</a:t>
            </a:r>
            <a:br>
              <a:rPr lang="pl-PL" sz="4000" b="1" dirty="0">
                <a:solidFill>
                  <a:srgbClr val="FF000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Kto startował i kto został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32664" cy="4799291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pl-PL" sz="1800" u="sng" dirty="0">
              <a:solidFill>
                <a:srgbClr val="FF0000"/>
              </a:solidFill>
            </a:endParaRPr>
          </a:p>
          <a:p>
            <a:r>
              <a:rPr lang="pl-PL" sz="2000" b="1" dirty="0">
                <a:solidFill>
                  <a:srgbClr val="FF0000"/>
                </a:solidFill>
              </a:rPr>
              <a:t>Uniwersytet Warszawski (36,5) </a:t>
            </a:r>
          </a:p>
          <a:p>
            <a:r>
              <a:rPr lang="pl-PL" sz="2000" b="1" dirty="0">
                <a:solidFill>
                  <a:srgbClr val="FF0000"/>
                </a:solidFill>
              </a:rPr>
              <a:t>Politechnika Gdańska (35) </a:t>
            </a:r>
          </a:p>
          <a:p>
            <a:r>
              <a:rPr lang="pl-PL" sz="2000" b="1" dirty="0">
                <a:solidFill>
                  <a:srgbClr val="FF0000"/>
                </a:solidFill>
              </a:rPr>
              <a:t>Politechnika Warszawska (34)</a:t>
            </a:r>
            <a:r>
              <a:rPr lang="pl-PL" sz="2000" b="1" dirty="0"/>
              <a:t> </a:t>
            </a:r>
          </a:p>
          <a:p>
            <a:r>
              <a:rPr lang="pl-PL" sz="2000" b="1" dirty="0">
                <a:solidFill>
                  <a:srgbClr val="FF0000"/>
                </a:solidFill>
              </a:rPr>
              <a:t>AGH w Krakowie (34)</a:t>
            </a:r>
          </a:p>
          <a:p>
            <a:r>
              <a:rPr lang="pl-PL" sz="2000" b="1" dirty="0">
                <a:solidFill>
                  <a:srgbClr val="FF0000"/>
                </a:solidFill>
              </a:rPr>
              <a:t>Uniwersytet </a:t>
            </a:r>
            <a:r>
              <a:rPr lang="pl-PL" sz="2000" b="1" dirty="0" err="1">
                <a:solidFill>
                  <a:srgbClr val="FF0000"/>
                </a:solidFill>
              </a:rPr>
              <a:t>A.Mickiewicza</a:t>
            </a:r>
            <a:r>
              <a:rPr lang="pl-PL" sz="2000" b="1" dirty="0">
                <a:solidFill>
                  <a:srgbClr val="FF0000"/>
                </a:solidFill>
              </a:rPr>
              <a:t> w Poznaniu (34)</a:t>
            </a:r>
          </a:p>
          <a:p>
            <a:r>
              <a:rPr lang="pl-PL" sz="2000" b="1" dirty="0">
                <a:solidFill>
                  <a:srgbClr val="FF0000"/>
                </a:solidFill>
              </a:rPr>
              <a:t>Uniwersytet Jagielloński (34)</a:t>
            </a:r>
          </a:p>
          <a:p>
            <a:r>
              <a:rPr lang="pl-PL" sz="2000" b="1" dirty="0">
                <a:solidFill>
                  <a:srgbClr val="FF0000"/>
                </a:solidFill>
              </a:rPr>
              <a:t>Gdański Uniwersytet Medyczny (33,5)</a:t>
            </a:r>
            <a:endParaRPr lang="pl-PL" sz="2000" b="1" dirty="0"/>
          </a:p>
          <a:p>
            <a:r>
              <a:rPr lang="pl-PL" sz="2000" b="1" dirty="0">
                <a:solidFill>
                  <a:srgbClr val="FF0000"/>
                </a:solidFill>
              </a:rPr>
              <a:t>Politechnika Śląska (33)                                                             </a:t>
            </a:r>
          </a:p>
          <a:p>
            <a:r>
              <a:rPr lang="pl-PL" sz="2000" b="1" dirty="0">
                <a:solidFill>
                  <a:srgbClr val="FF0000"/>
                </a:solidFill>
              </a:rPr>
              <a:t>Uniwersytet </a:t>
            </a:r>
            <a:r>
              <a:rPr lang="pl-PL" sz="2000" b="1" dirty="0" err="1">
                <a:solidFill>
                  <a:srgbClr val="FF0000"/>
                </a:solidFill>
              </a:rPr>
              <a:t>M.Kopernika</a:t>
            </a:r>
            <a:r>
              <a:rPr lang="pl-PL" sz="2000" b="1" dirty="0">
                <a:solidFill>
                  <a:srgbClr val="FF0000"/>
                </a:solidFill>
              </a:rPr>
              <a:t> w Toruniu (32,5)                                   </a:t>
            </a:r>
          </a:p>
          <a:p>
            <a:r>
              <a:rPr lang="pl-PL" sz="2000" b="1" dirty="0">
                <a:solidFill>
                  <a:srgbClr val="FF0000"/>
                </a:solidFill>
              </a:rPr>
              <a:t>Uniwersytet Wrocławski (31,5)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6448424" y="1825625"/>
            <a:ext cx="5181600" cy="4490010"/>
          </a:xfrm>
        </p:spPr>
        <p:txBody>
          <a:bodyPr>
            <a:normAutofit fontScale="92500" lnSpcReduction="20000"/>
          </a:bodyPr>
          <a:lstStyle/>
          <a:p>
            <a:r>
              <a:rPr lang="pl-PL" sz="2400" b="1" dirty="0">
                <a:solidFill>
                  <a:srgbClr val="002060"/>
                </a:solidFill>
              </a:rPr>
              <a:t>Uniwersytet Medyczny w Białymstoku (30,5), 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UP we Wrocławiu (27,5)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Uniwersytet Śląski (25)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Uniwersytet Łódzki (24) 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Uniwersytet Medyczny w Łodzi (23,5)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Uniwersytet Gdański (23)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Politechnika  Wrocławska (21,5)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Politechnika Łódzka (20,5)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Uniwersytet Medyczny w Poznaniu (20,5), 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Uniwersytet Pedagogiczny w Krakowie (20,5)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9789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"/>
            <a:r>
              <a:rPr lang="pl-PL" sz="2800" b="1" dirty="0">
                <a:solidFill>
                  <a:srgbClr val="FF0000"/>
                </a:solidFill>
                <a:latin typeface="+mn-lt"/>
              </a:rPr>
              <a:t>Wzmocnienie wsparcia publikacyjnego na światowym poziomie, w wolnym dostępie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rgbClr val="002060"/>
                </a:solidFill>
              </a:rPr>
              <a:t>Utworzony zostanie centralny fundusz pokrycia kosztów publikacji w wiodących zagranicznych wydawnictwach i  czasopismach oraz finansowania korekt językowych, w wyjątkowych przypadkach także tłumaczeń i korekt językowych; </a:t>
            </a:r>
          </a:p>
          <a:p>
            <a:endParaRPr lang="pl-PL" sz="2400" b="1" dirty="0">
              <a:solidFill>
                <a:srgbClr val="002060"/>
              </a:solidFill>
            </a:endParaRPr>
          </a:p>
          <a:p>
            <a:r>
              <a:rPr lang="pl-PL" sz="2400" b="1" dirty="0">
                <a:solidFill>
                  <a:srgbClr val="002060"/>
                </a:solidFill>
              </a:rPr>
              <a:t>koszty opłat licencyjnych dla wydawców w celu publikacji artykułów i monografii na zasadach OA - 300.000PLN rocznie, koszt korekty językowej, w wyjątkowych wypadkach tłumaczenia i korekty językowej artykułów i monografii dla około 6000 stron rocznie;</a:t>
            </a:r>
          </a:p>
          <a:p>
            <a:endParaRPr lang="pl-PL" sz="2400" b="1" dirty="0">
              <a:solidFill>
                <a:srgbClr val="002060"/>
              </a:solidFill>
            </a:endParaRPr>
          </a:p>
          <a:p>
            <a:r>
              <a:rPr lang="pl-PL" sz="2400" b="1" dirty="0">
                <a:solidFill>
                  <a:srgbClr val="002060"/>
                </a:solidFill>
              </a:rPr>
              <a:t>Stworzenie regulaminów i uruchomienie dopłat – połowa 2020 r.</a:t>
            </a:r>
          </a:p>
        </p:txBody>
      </p:sp>
    </p:spTree>
    <p:extLst>
      <p:ext uri="{BB962C8B-B14F-4D97-AF65-F5344CB8AC3E}">
        <p14:creationId xmlns:p14="http://schemas.microsoft.com/office/powerpoint/2010/main" val="2019061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"/>
            <a:r>
              <a:rPr lang="pl-PL" sz="2800" b="1" dirty="0">
                <a:solidFill>
                  <a:srgbClr val="FF0000"/>
                </a:solidFill>
                <a:latin typeface="+mn-lt"/>
              </a:rPr>
              <a:t>Konkursowe finansowanie badań wstępnych (granty wewnętrzne UWr)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330036"/>
            <a:ext cx="10716491" cy="4846927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rgbClr val="002060"/>
                </a:solidFill>
              </a:rPr>
              <a:t>coroczne konkursy na maksymalnie 2-letnie granty wewnętrzne, w wysokości do 40.000 PLN każdy; 40 takich grantów/rok, uruchamianych od początku 2. roku projektu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na przeprowadzenie badań wstępnych i przygotowaniu aplikacji o grant zewnętrzny;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środki będą przeznaczone na finansowanie badań, bez kosztów osobowych. Startujący w konkursie zobowiązani będą zadeklarować, o jaki grant zewnętrzny i w jakiej edycji konkursu zewnętrznego będą się ubiegać po realizacji grantu wewnętrznego. Nieprzystąpienie do konkursu zewnętrznego lub niskiej oceny wniosku powoduje blokadę ponownej aplikacji przez okres kolejnych 3 lat;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konkursy na granty wewnętrzne rozstrzygane będą panelowo, premiowana będzie interdyscyplinarność, międzynarodowa aktywność naukowa ubiegającego się o grant oraz ranga konkursów zewnętrznych deklarowanych jako kolejny etap realizacji projektu. </a:t>
            </a:r>
          </a:p>
          <a:p>
            <a:r>
              <a:rPr lang="pl-PL" sz="2400" b="1" dirty="0">
                <a:solidFill>
                  <a:srgbClr val="002060"/>
                </a:solidFill>
              </a:rPr>
              <a:t>Nabór – 2 połowa 2020 r.</a:t>
            </a:r>
          </a:p>
        </p:txBody>
      </p:sp>
    </p:spTree>
    <p:extLst>
      <p:ext uri="{BB962C8B-B14F-4D97-AF65-F5344CB8AC3E}">
        <p14:creationId xmlns:p14="http://schemas.microsoft.com/office/powerpoint/2010/main" val="1905698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"/>
            <a:r>
              <a:rPr lang="pl-PL" sz="2800" b="1" dirty="0">
                <a:solidFill>
                  <a:srgbClr val="FF0000"/>
                </a:solidFill>
                <a:latin typeface="+mn-lt"/>
              </a:rPr>
              <a:t>Wspieranie wyjazdów kadry UWr do wiodących uczelni światowych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>
                <a:solidFill>
                  <a:srgbClr val="002060"/>
                </a:solidFill>
              </a:rPr>
              <a:t>utworzony zostanie program wyjazdów kadry naukowej, adresowany do osób, które uzyskały zaproszenie do jednej z wiodących uczelni światowych (pierwsze 100 uczelni według Rankingu szanghajskiego lub rankingu THE, a także, ze względu na potrzebę strategicznej współpracy z regionem, TU w Dreźnie, Uniwersytet Wiedeński, Uniwersytet Karola w Pradze, Uniwersytet M. Korwina w Budapeszcie i Uniwersytet T. Masaryka w Brnie); </a:t>
            </a:r>
          </a:p>
          <a:p>
            <a:r>
              <a:rPr lang="pl-PL" b="1" dirty="0">
                <a:solidFill>
                  <a:srgbClr val="002060"/>
                </a:solidFill>
              </a:rPr>
              <a:t>w ramach programu sfinansowane będą mogły być wyjazdy trwające od 14 dni do maksymalnie 3 miesięcy (50 osób/rok);  </a:t>
            </a:r>
          </a:p>
          <a:p>
            <a:r>
              <a:rPr lang="pl-PL" b="1" dirty="0">
                <a:solidFill>
                  <a:srgbClr val="002060"/>
                </a:solidFill>
              </a:rPr>
              <a:t>szczegółowy regulamin programu opracowany zostanie w ciągu pierwszych 6 miesięcy projektu. Zasady finansowe oferowane wyjeżdżającym oparte będą na regułach obowiązujących w konkursach Narodowej Agencji Wymiany Akademickiej; </a:t>
            </a:r>
          </a:p>
        </p:txBody>
      </p:sp>
    </p:spTree>
    <p:extLst>
      <p:ext uri="{BB962C8B-B14F-4D97-AF65-F5344CB8AC3E}">
        <p14:creationId xmlns:p14="http://schemas.microsoft.com/office/powerpoint/2010/main" val="455597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rgbClr val="FF0000"/>
                </a:solidFill>
                <a:latin typeface="+mn-lt"/>
              </a:rPr>
              <a:t>Program zapraszania profesorów wizytujących</a:t>
            </a:r>
            <a:endParaRPr lang="pl-PL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działanie ma otworzyć UWr. na przyjazdy zagranicznych naukowców o uznanej renomie, w celach dydaktycznych i wymiany doświadczeń naukowych; 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przyjazdy trwać będą do dwóch tygodni, przybierając model intensywnych sesji realizowanych w ciągu kolejnych dni;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wykłady w ramach programu przyjazdów naukowych skierowane będą głównie do słuchaczy szkoły doktorskiej. W przypadku POB przyjazdy będą w każdym przypadku wpisane do programu studiów i w każdym semestrze odbędą się przynajmniej trzy wizyty składające się na spójny tematycznie cykl wykładów dla doktorantów z dyscyplin wchodzących w POB kończący się egzaminem; 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przewiduje się przyjazd na UWr. 100 zagranicznych wykładowców w ramach ww. programu rocznie;</a:t>
            </a:r>
          </a:p>
        </p:txBody>
      </p:sp>
    </p:spTree>
    <p:extLst>
      <p:ext uri="{BB962C8B-B14F-4D97-AF65-F5344CB8AC3E}">
        <p14:creationId xmlns:p14="http://schemas.microsoft.com/office/powerpoint/2010/main" val="1304182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szacowany koszt przyjazdu i pobytu takiej osoby na UWr. wyniesie 10.000 PLN;</a:t>
            </a:r>
          </a:p>
          <a:p>
            <a:pPr marL="0" indent="0">
              <a:buNone/>
            </a:pPr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program uruchomiony zostanie w drugim roku trwania projektu, co poprzedzone zostanie wypracowaniem procedury dotyczącej obsługi przyjazdu wykładowcy zagranicznego przez Biuro Współpracy Międzynarodowej;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określone zostaną zasady naboru przyjeżdżających wykładowców, przy założeniu organizowania co pół roku konkursów; </a:t>
            </a:r>
          </a:p>
          <a:p>
            <a:endParaRPr lang="pl-PL" sz="24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aplikacje w imieniu zagranicznych naukowców składać będą przyjmujący ich pracownicy UWr., a przy rozstrzyganiu konkursu pod uwagę brany będzie dorobek naukowy i edukacyjny kandydata, przy dążeniu do szczególnego wspierania działalności tematycznie związanej z </a:t>
            </a:r>
            <a:r>
              <a:rPr lang="pl-PL" sz="2400" b="1" dirty="0" err="1">
                <a:solidFill>
                  <a:schemeClr val="accent5">
                    <a:lumMod val="50000"/>
                  </a:schemeClr>
                </a:solidFill>
              </a:rPr>
              <a:t>POBami</a:t>
            </a:r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6705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"/>
            <a:r>
              <a:rPr lang="pl-PL" sz="2800" b="1" dirty="0">
                <a:solidFill>
                  <a:srgbClr val="FF0000"/>
                </a:solidFill>
                <a:latin typeface="+mn-lt"/>
              </a:rPr>
              <a:t>Dydaktyka - niższe pensum jako instrument pro-jakościowy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08847"/>
            <a:ext cx="10726882" cy="5302624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przeprowadzona zostanie, rozłożona w czasie, redukcja pensum dla pracowników badawczo-dydaktycznych szczególnie aktywnych naukowo;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w ciągu pierwszych 6 miesięcy projektu określone zostaną kryteria aktywności naukowej warunkujące przyznanie pracownikowi takiego statusu. Kryteria te będą wymagały wyników pracy naukowej na poziomie nawiązującym do kategorii A oceny parametrycznej (poziom bardzo dobry); 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w roku 2020/2021 pensum szczególnie aktywni naukowo nie będący profesorami otrzymają zniżkę pensum o 30godz (od obecnego 24godz);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w roku 2021/22 zniżka ta wyniesie 60h dla szczególnie aktywnych naukowo pracowników innych niż profesorowie;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od roku 2022/2023 zniżka pensum wyniesie 90h dla aktywnych naukowo pracowników badawczo-dydaktycznych innych niż profesorowie i o 30godz dla profesorów, w konsekwencji pensum dla takich osób wyniesie 150godz; 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utrzymana zostanie aktualnie obowiązująca zasada, według której pensum pracownikom będącym kierownikami projektów badawczych przysługuje obniżka pensum o maksymalnie 120godz rocznie, ale zniżki nie będą się łączyć.</a:t>
            </a:r>
          </a:p>
        </p:txBody>
      </p:sp>
    </p:spTree>
    <p:extLst>
      <p:ext uri="{BB962C8B-B14F-4D97-AF65-F5344CB8AC3E}">
        <p14:creationId xmlns:p14="http://schemas.microsoft.com/office/powerpoint/2010/main" val="3560416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rgbClr val="FF0000"/>
                </a:solidFill>
                <a:latin typeface="+mn-lt"/>
              </a:rPr>
              <a:t>Dydaktyka cd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Obniżenie liczby studentów (współczynnik dostępności 10)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Ambitne studia jednostopniowe – ukierunkowane na prace badawczą (6-10 kierunków);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Zmniejszenie liczebności grup (8 osób w </a:t>
            </a:r>
            <a:r>
              <a:rPr lang="pl-PL" sz="2400" b="1" dirty="0" err="1">
                <a:solidFill>
                  <a:schemeClr val="accent1">
                    <a:lumMod val="50000"/>
                  </a:schemeClr>
                </a:solidFill>
              </a:rPr>
              <a:t>POBach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 eksperymentalnych);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Promocja oferty edukacyjnej dla studentów zagranicznych;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Granty i stypendia studenckie (finaliści i laureaci olimpiad, kandydaci z najwyższym wynikiem rekrutacyjnym);</a:t>
            </a:r>
          </a:p>
          <a:p>
            <a:endParaRPr lang="pl-PL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78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rgbClr val="FF0000"/>
                </a:solidFill>
                <a:latin typeface="+mn-lt"/>
              </a:rPr>
              <a:t>Zarządzanie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Projakościowe zarządzanie kadrą zarządczą </a:t>
            </a:r>
            <a:r>
              <a:rPr lang="pl-PL" sz="2400" b="1" dirty="0" err="1">
                <a:solidFill>
                  <a:schemeClr val="accent1">
                    <a:lumMod val="50000"/>
                  </a:schemeClr>
                </a:solidFill>
              </a:rPr>
              <a:t>Uwr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 – coroczna ocena kadry zarządczej;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Uaktualnienie mapy procesów zarządczych, administracyjnych i wsparcia w </a:t>
            </a:r>
            <a:r>
              <a:rPr lang="pl-PL" sz="2400" b="1" dirty="0" err="1">
                <a:solidFill>
                  <a:schemeClr val="accent1">
                    <a:lumMod val="50000"/>
                  </a:schemeClr>
                </a:solidFill>
              </a:rPr>
              <a:t>UWr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 i propozycja optymalizacji ich przebiegu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Aktywne, projakościowe zarządzanie zasobami ludzkimi administracji uczelnianej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Opracowanie zasad ewaluacji pracy pracowników administracji i ścieżki kariery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Wdrożenie procesowego i strategicznego zarządzania uczelnią oraz systemu stałej optymalizacji procesów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Rozbudowa elektronicznego obiegu dokumentacji wraz z optymalizacją obiegu dokumentacji</a:t>
            </a:r>
          </a:p>
          <a:p>
            <a:endParaRPr lang="pl-PL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21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8373" y="83127"/>
            <a:ext cx="10865427" cy="1082285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rgbClr val="FF0000"/>
                </a:solidFill>
                <a:latin typeface="+mn-lt"/>
              </a:rPr>
              <a:t>Nasze działania strategiczne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8373" y="976744"/>
            <a:ext cx="11544299" cy="5465620"/>
          </a:xfrm>
        </p:spPr>
        <p:txBody>
          <a:bodyPr>
            <a:noAutofit/>
          </a:bodyPr>
          <a:lstStyle/>
          <a:p>
            <a:r>
              <a:rPr lang="pl-PL" sz="2000" b="1" dirty="0">
                <a:solidFill>
                  <a:srgbClr val="002060"/>
                </a:solidFill>
              </a:rPr>
              <a:t>Wsparcie działań w </a:t>
            </a:r>
            <a:r>
              <a:rPr lang="pl-PL" sz="2000" b="1" dirty="0" err="1">
                <a:solidFill>
                  <a:srgbClr val="002060"/>
                </a:solidFill>
              </a:rPr>
              <a:t>POBach</a:t>
            </a:r>
            <a:r>
              <a:rPr lang="pl-PL" sz="2000" b="1" dirty="0">
                <a:solidFill>
                  <a:srgbClr val="002060"/>
                </a:solidFill>
              </a:rPr>
              <a:t>, w których uczeni z UWr biorą udział w dyskursie międzynarodowym (redukcja pensum; wsparcie grantowe; wsparcie wymiany międzynarodowej; elitarne kształcenie; inwestycje w aparaturę i zasoby biblioteczne; premie za osiągnięcia grantowe i publikacyjne);</a:t>
            </a:r>
          </a:p>
          <a:p>
            <a:r>
              <a:rPr lang="pl-PL" sz="2000" b="1" dirty="0">
                <a:solidFill>
                  <a:srgbClr val="002060"/>
                </a:solidFill>
              </a:rPr>
              <a:t>Inicjowanie projakościowych zmian w dyscyplinach o niższym umiędzynarodowieniu (</a:t>
            </a:r>
            <a:r>
              <a:rPr lang="pl-PL" sz="2000" b="1" dirty="0" err="1">
                <a:solidFill>
                  <a:srgbClr val="002060"/>
                </a:solidFill>
              </a:rPr>
              <a:t>IDNy</a:t>
            </a:r>
            <a:r>
              <a:rPr lang="pl-PL" sz="2000" b="1" dirty="0">
                <a:solidFill>
                  <a:srgbClr val="002060"/>
                </a:solidFill>
              </a:rPr>
              <a:t>) z udziałem badaczy spoza UWr, powstające w ich ramach nowe zespoły badawcze z udziałem ambitnych pracowników UWr, jednoczące badaczy z obszarów POB z badaczami z dyscyplin poza nimi; </a:t>
            </a:r>
          </a:p>
          <a:p>
            <a:r>
              <a:rPr lang="pl-PL" sz="2000" b="1" dirty="0">
                <a:solidFill>
                  <a:srgbClr val="002060"/>
                </a:solidFill>
              </a:rPr>
              <a:t>Zmiana filozofii kształcenia – od podawania wiedzy do wspólnego jej zdobywania (</a:t>
            </a:r>
            <a:r>
              <a:rPr lang="pl-PL" sz="2000" b="1" dirty="0" err="1">
                <a:solidFill>
                  <a:srgbClr val="002060"/>
                </a:solidFill>
              </a:rPr>
              <a:t>tutoring</a:t>
            </a:r>
            <a:r>
              <a:rPr lang="pl-PL" sz="2000" b="1" dirty="0">
                <a:solidFill>
                  <a:srgbClr val="002060"/>
                </a:solidFill>
              </a:rPr>
              <a:t>; zajęcia projektowe z upublicznianiem efektów; zmniejszenie liczebności grup; wsparcie wymiany międzynarodowej; centrum kompetencji nauczycieli akademickich);</a:t>
            </a:r>
          </a:p>
          <a:p>
            <a:r>
              <a:rPr lang="pl-PL" sz="2000" b="1" dirty="0">
                <a:solidFill>
                  <a:srgbClr val="002060"/>
                </a:solidFill>
              </a:rPr>
              <a:t>UWr ambitnych i kompetentnych (nowa polityka kadrowa o wymiarze strategicznym rekrutacji – planowanie i wspieranie aktywnego szukania pracowników; wspierająca rozwój ocena pracownicza i bodźce do szukania innych ścieżek kariery; premie dla angażujących się ponadprzeciętnie w badania, edukację i administrację);</a:t>
            </a:r>
          </a:p>
          <a:p>
            <a:r>
              <a:rPr lang="pl-PL" sz="2000" b="1" dirty="0">
                <a:solidFill>
                  <a:srgbClr val="002060"/>
                </a:solidFill>
              </a:rPr>
              <a:t>Uczelnia zarządzana strategicznie, przejrzyście, nowocześnie (wzmocnienie przejrzystości zarządzania; klarowne dostosowanie procesu podejmowania decyzji do strategii </a:t>
            </a:r>
            <a:r>
              <a:rPr lang="pl-PL" sz="2000" b="1" dirty="0" err="1">
                <a:solidFill>
                  <a:srgbClr val="002060"/>
                </a:solidFill>
              </a:rPr>
              <a:t>Uwr</a:t>
            </a:r>
            <a:r>
              <a:rPr lang="pl-PL" sz="2000" b="1" dirty="0">
                <a:solidFill>
                  <a:srgbClr val="002060"/>
                </a:solidFill>
              </a:rPr>
              <a:t>; aktywizacja pozyskiwania funduszy; proinwestycyjny charakter wydatkowania środków).</a:t>
            </a:r>
          </a:p>
        </p:txBody>
      </p:sp>
    </p:spTree>
    <p:extLst>
      <p:ext uri="{BB962C8B-B14F-4D97-AF65-F5344CB8AC3E}">
        <p14:creationId xmlns:p14="http://schemas.microsoft.com/office/powerpoint/2010/main" val="391932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776615"/>
            <a:ext cx="9144000" cy="1139868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Uniwersytet Wrocławski</a:t>
            </a:r>
            <a:br>
              <a:rPr lang="pl-PL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„Inicjatywa Doskonałości – uczelnia badawcza</a:t>
            </a: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”</a:t>
            </a:r>
            <a:b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1787237"/>
            <a:ext cx="9144000" cy="4436918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FF0000"/>
                </a:solidFill>
              </a:rPr>
              <a:t>Priorytetowe Obszary Badawcze: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nowe materiały,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big data i sztuczna inteligencja,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zdrowie – od analizy genów do projektowania leków,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człowiek między naturą i kulturą,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człowiek – miasto i środowisko,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wielokulturowość</a:t>
            </a:r>
          </a:p>
        </p:txBody>
      </p:sp>
    </p:spTree>
    <p:extLst>
      <p:ext uri="{BB962C8B-B14F-4D97-AF65-F5344CB8AC3E}">
        <p14:creationId xmlns:p14="http://schemas.microsoft.com/office/powerpoint/2010/main" val="161295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3253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rgbClr val="FF0000"/>
                </a:solidFill>
                <a:latin typeface="+mn-lt"/>
              </a:rPr>
              <a:t>Subwencja większa o 10% - na lata 2020-2026</a:t>
            </a:r>
            <a:br>
              <a:rPr lang="pl-PL" sz="3200" b="1" dirty="0">
                <a:solidFill>
                  <a:srgbClr val="FF0000"/>
                </a:solidFill>
                <a:latin typeface="+mn-lt"/>
              </a:rPr>
            </a:br>
            <a:r>
              <a:rPr lang="pl-PL" sz="3200" b="1" dirty="0">
                <a:solidFill>
                  <a:srgbClr val="FF0000"/>
                </a:solidFill>
                <a:latin typeface="+mn-lt"/>
              </a:rPr>
              <a:t>czyli ok 36 mln rocznie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2868460"/>
            <a:ext cx="9144000" cy="200416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rgbClr val="FF0000"/>
                </a:solidFill>
              </a:rPr>
              <a:t>Uczelnia badawcza docelowo - współczynnik dostępności 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>
                <a:solidFill>
                  <a:srgbClr val="FF0000"/>
                </a:solidFill>
              </a:rPr>
              <a:t>Brak dyscyplin o kategorii B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727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56333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rgbClr val="FF0000"/>
                </a:solidFill>
                <a:latin typeface="+mn-lt"/>
              </a:rPr>
              <a:t>W ramach projektu – 26 zadań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1966586"/>
            <a:ext cx="9493188" cy="3291214"/>
          </a:xfrm>
        </p:spPr>
        <p:txBody>
          <a:bodyPr>
            <a:normAutofit/>
          </a:bodyPr>
          <a:lstStyle/>
          <a:p>
            <a:pPr algn="l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Zmiany projakościowe 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w rekrutacji kadry badawczo-dydaktycznej  - komórka w Dziale Spraw Pracowniczych, przygotowanie rekrutacji, analiza stanu zatrudnienia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poprawa jakości oceny nauczycieli akademickich; w przypadku szczególnie aktywnych naukowo pracowników co 4 lata, pozostali co 2 lata; komisje oceniające z osobami spoza wydziału; Nowe zasady oceny pracowniczej</a:t>
            </a:r>
          </a:p>
          <a:p>
            <a:pPr algn="l"/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805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1EB7F53-3D3F-4172-99A4-0C7C5EBEA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FF0000"/>
                </a:solidFill>
                <a:latin typeface="+mn-lt"/>
              </a:rPr>
              <a:t>Motywacyjne wynagradzanie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841A0A0-1F10-4ECD-A24E-347FC9591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118"/>
            <a:ext cx="10515600" cy="4711845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system dodatków do wynagrodzenia, przyznawanych osobom prowadzącym szczególnie wysokiej jakości aktywność naukową;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dla pracowników osiągających parametryczne wyniki pracy naukowej na poziomie nawiązującym do wymogów dla kategorii A+ oceny parametrycznej (wyróżniająca);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jednorazowe nagrody za szczególne postępy w zwiększaniu aktywności naukowej. Nagrody przyznawane będą na okresy roczne, w oparciu o wyniki publikacyjne z roku poprzedniego;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Przewiduje się przyznawanie maksymalnie 150 rocznych dodatków za szczególnie wysoką aktywność naukową, w wysokości 3.500 PLN miesięcznie oraz 150 jednorazowych nagród rocznie w wysokości 10.000 PLN za szczególne postępy w zwiększaniu aktywności naukowej w poprzednim roku;</a:t>
            </a: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Szczegółowe kryteria przyznawania nagród opracowane i upublicznione zostaną w 2020 r. Nagrody wypłacane będą od 2021 r.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371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393"/>
          </a:xfrm>
        </p:spPr>
        <p:txBody>
          <a:bodyPr>
            <a:normAutofit/>
          </a:bodyPr>
          <a:lstStyle/>
          <a:p>
            <a:r>
              <a:rPr lang="pl-PL" sz="2800" b="1" dirty="0" err="1">
                <a:solidFill>
                  <a:srgbClr val="FF0000"/>
                </a:solidFill>
                <a:latin typeface="+mn-lt"/>
              </a:rPr>
              <a:t>POBy</a:t>
            </a:r>
            <a:r>
              <a:rPr lang="pl-PL" sz="2800" b="1" dirty="0">
                <a:solidFill>
                  <a:srgbClr val="FF0000"/>
                </a:solidFill>
                <a:latin typeface="+mn-lt"/>
              </a:rPr>
              <a:t> eksperymentalne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53391"/>
            <a:ext cx="10515600" cy="5023572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w ramach działania utworzony zostanie Fundusz Aparatury Badawczej, w wysokości 2,5% subwencji uczelni (ok 7,5 mln PLN rocznie), który będzie przynajmniej w 80% wydatkowany na zakup i utrzymanie aparatury badawczej na potrzeby realizacji POB; </a:t>
            </a:r>
          </a:p>
          <a:p>
            <a:pPr marL="0" indent="0">
              <a:buNone/>
            </a:pP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opinie o dysponowaniu Funduszem uchwalać będzie komisja, w skład której wejdą osoby wskazywane przez przewodniczących rad dyscyplin eksperymentalnych związanych z POB. Jednego członka, reprezentującego użytkowników aparatury spoza tych obszarów, powoła rektor;</a:t>
            </a:r>
          </a:p>
          <a:p>
            <a:pPr marL="0" indent="0">
              <a:buNone/>
            </a:pP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aparatura zakupiona w ramach projektu wejdzie w skład </a:t>
            </a:r>
            <a:r>
              <a:rPr lang="pl-PL" sz="2400" b="1" dirty="0">
                <a:solidFill>
                  <a:srgbClr val="FF0000"/>
                </a:solidFill>
              </a:rPr>
              <a:t>Uniwersyteckiej Sieci Infrastruktury Badawczej,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 a korzystanie z niej odbywać się będzie na zasadach obowiązujących w Sieci. Obsługę procedur związanych z wydatkowaniem środków FAB, zakupem aparatury i włączeniem jej do użytku będzie zapewniała komórka USIB. </a:t>
            </a:r>
          </a:p>
          <a:p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Optymalizacja działań na rzecz komercjalizacji badań naukowych na </a:t>
            </a:r>
            <a:r>
              <a:rPr lang="pl-PL" sz="2400" b="1" dirty="0" err="1">
                <a:solidFill>
                  <a:schemeClr val="accent1">
                    <a:lumMod val="50000"/>
                  </a:schemeClr>
                </a:solidFill>
              </a:rPr>
              <a:t>Uwr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 – zatrudnienie dodatkowej osoby w CTT, mającej </a:t>
            </a:r>
            <a:r>
              <a:rPr lang="pl-PL" sz="2400" b="1" dirty="0" err="1">
                <a:solidFill>
                  <a:schemeClr val="accent1">
                    <a:lumMod val="50000"/>
                  </a:schemeClr>
                </a:solidFill>
              </a:rPr>
              <a:t>doświadczeie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 w komercjalizacji</a:t>
            </a:r>
          </a:p>
          <a:p>
            <a:pPr marL="0" indent="0">
              <a:buNone/>
            </a:pPr>
            <a:endParaRPr lang="pl-PL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8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2339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C00000"/>
                </a:solidFill>
                <a:latin typeface="+mn-lt"/>
              </a:rPr>
              <a:t>Powstanie Uniwersyteckiej Sieci Infrastruktury Badawczej</a:t>
            </a: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pl-PL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33945"/>
            <a:ext cx="10515600" cy="4743018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do końca pierwszego roku projektu utworzona zostanie Uniwersytecka Sieć Infrastruktury Badawczej (USIB), która obejmie elektroniczny, centralny katalog zasobów aparatury badawczej, określający stan infrastruktury oraz stopień jej wykorzystania; </a:t>
            </a:r>
          </a:p>
          <a:p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Rektor w porozumieniu z przewodniczącymi rad zainteresowanych dyscyplin określi regulamin dostępu do USIB. Zdefiniuje on priorytety i procedury dostępności zasobów, w tym zasady odpłatnego korzystania z aparatury przez użytkowników spoza UWr., a także zasady odpowiedzialności za korzystanie z zasobów;</a:t>
            </a:r>
          </a:p>
          <a:p>
            <a:endParaRPr lang="pl-PL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obsługa techniczna oraz pokrycie kosztów stałych utrzymania aparatury (gwarantujących jej gotowość do użycia) zapewniona zostanie przez jednostkę centralną zarządzającą USIB, koszty zmienne pokrywane będą przez jednostki wykorzystujące aparaturę.</a:t>
            </a:r>
          </a:p>
        </p:txBody>
      </p:sp>
    </p:spTree>
    <p:extLst>
      <p:ext uri="{BB962C8B-B14F-4D97-AF65-F5344CB8AC3E}">
        <p14:creationId xmlns:p14="http://schemas.microsoft.com/office/powerpoint/2010/main" val="3299452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790" y="409513"/>
            <a:ext cx="10515600" cy="1325563"/>
          </a:xfrm>
        </p:spPr>
        <p:txBody>
          <a:bodyPr>
            <a:normAutofit fontScale="90000"/>
          </a:bodyPr>
          <a:lstStyle/>
          <a:p>
            <a:pPr fontAlgn="b"/>
            <a:r>
              <a:rPr lang="pl-PL" sz="3100" b="1" dirty="0">
                <a:solidFill>
                  <a:srgbClr val="FF0000"/>
                </a:solidFill>
                <a:latin typeface="+mn-lt"/>
              </a:rPr>
              <a:t>Inkubatory Doskonałości Naukowej (IDN) </a:t>
            </a:r>
            <a:r>
              <a:rPr lang="pl-PL" sz="31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- w </a:t>
            </a:r>
            <a:r>
              <a:rPr lang="pl-PL" sz="3100" b="1" dirty="0" err="1">
                <a:solidFill>
                  <a:schemeClr val="accent5">
                    <a:lumMod val="50000"/>
                  </a:schemeClr>
                </a:solidFill>
                <a:latin typeface="+mn-lt"/>
              </a:rPr>
              <a:t>POBach</a:t>
            </a:r>
            <a:r>
              <a:rPr lang="pl-PL" sz="31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humanistyczno-społecznych – zalążki wysokiej jakości naukowej</a:t>
            </a:r>
            <a:r>
              <a:rPr lang="pl-PL" sz="28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pl-PL" sz="28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pl-PL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pl-PL" sz="28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41929"/>
            <a:ext cx="10515600" cy="4635034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8 Inkubatorów Doskonałości Naukowej – zespołów badawczych, których celem będzie mierzalne powiększenie osiągnięć naukowych w dyscyplinach o słabszych wynikach publikacyjnych i niższym umiędzynarodowieniu;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każdy zespół będzie kierowany przez osobę o wysokim międzynarodowym dorobku naukowym, wyłonioną w konkursie przeprowadzonym przez komisję z udziałem niezależnych ekspertów reprezentujących uznane zagraniczne jednostki badawcze;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przy wyborze IDN pod uwagę brane będą mierzalne wskaźniki zadeklarowane przez aplikujących kierowników do zrealizowania w poszczególnych latach funkcjonowania IDN oraz plany pozyskania dodatkowego finansowania podczas trwania projektu i po jego zakończeniu;</a:t>
            </a:r>
          </a:p>
        </p:txBody>
      </p:sp>
    </p:spTree>
    <p:extLst>
      <p:ext uri="{BB962C8B-B14F-4D97-AF65-F5344CB8AC3E}">
        <p14:creationId xmlns:p14="http://schemas.microsoft.com/office/powerpoint/2010/main" val="464356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54628"/>
            <a:ext cx="10515600" cy="5522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err="1">
                <a:solidFill>
                  <a:srgbClr val="FF0000"/>
                </a:solidFill>
              </a:rPr>
              <a:t>IDNy</a:t>
            </a:r>
            <a:endParaRPr lang="pl-PL" b="1" dirty="0">
              <a:solidFill>
                <a:srgbClr val="FF0000"/>
              </a:solidFill>
            </a:endParaRP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oferowane warunki finansowe pozwolą na utworzenie w każdym IDN zespołów badawczych, składających się z kierownika i 1-2 badaczy o statusie </a:t>
            </a:r>
            <a:r>
              <a:rPr lang="pl-PL" sz="2400" b="1" dirty="0" err="1">
                <a:solidFill>
                  <a:schemeClr val="accent5">
                    <a:lumMod val="50000"/>
                  </a:schemeClr>
                </a:solidFill>
              </a:rPr>
              <a:t>postdoc</a:t>
            </a:r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, przy zapewnieniu im atrakcyjnego wynagrodzenia;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 celem działania będzie, po pierwsze, budowa na UWr. zespołów badawczych dla znanych w skali międzynarodowej badaczy, trwałe zakotwiczenie IDN w jednostkach i obszarach o słabszych wynikach publikacyjnych oraz niższym umiędzynarodowieniu i zapewnienie atrakcyjnej oferty aktywności naukowej młodym pracownikom UWr w zakresie, w którym utworzony będzie zespół; 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zakłada się, że alokowany ze środków projektu średni budżet każdego IDN wyniesie 4.000.000 PLN w okresie 5 lat.</a:t>
            </a:r>
          </a:p>
          <a:p>
            <a:r>
              <a:rPr lang="pl-PL" sz="2400" b="1" dirty="0">
                <a:solidFill>
                  <a:schemeClr val="accent5">
                    <a:lumMod val="50000"/>
                  </a:schemeClr>
                </a:solidFill>
              </a:rPr>
              <a:t>Zasady konkursu do połowy 2020 r., konkurs – 2 połowa 2020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063212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1748</Words>
  <Application>Microsoft Office PowerPoint</Application>
  <PresentationFormat>Widescreen</PresentationFormat>
  <Paragraphs>117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Motyw pakietu Office</vt:lpstr>
      <vt:lpstr> Uniwersytet Wrocławski „Inicjatywa Doskonałości – uczelnia badawcza” Kto startował i kto został</vt:lpstr>
      <vt:lpstr>Uniwersytet Wrocławski „Inicjatywa Doskonałości – uczelnia badawcza” </vt:lpstr>
      <vt:lpstr>Subwencja większa o 10% - na lata 2020-2026 czyli ok 36 mln rocznie</vt:lpstr>
      <vt:lpstr>W ramach projektu – 26 zadań</vt:lpstr>
      <vt:lpstr>Motywacyjne wynagradzanie</vt:lpstr>
      <vt:lpstr>POBy eksperymentalne  </vt:lpstr>
      <vt:lpstr>Powstanie Uniwersyteckiej Sieci Infrastruktury Badawczej </vt:lpstr>
      <vt:lpstr>Inkubatory Doskonałości Naukowej (IDN) - w POBach humanistyczno-społecznych – zalążki wysokiej jakości naukowej  </vt:lpstr>
      <vt:lpstr>PowerPoint Presentation</vt:lpstr>
      <vt:lpstr>Wzmocnienie wsparcia publikacyjnego na światowym poziomie, w wolnym dostępie</vt:lpstr>
      <vt:lpstr>Konkursowe finansowanie badań wstępnych (granty wewnętrzne UWr)</vt:lpstr>
      <vt:lpstr>Wspieranie wyjazdów kadry UWr do wiodących uczelni światowych</vt:lpstr>
      <vt:lpstr>Program zapraszania profesorów wizytujących</vt:lpstr>
      <vt:lpstr>PowerPoint Presentation</vt:lpstr>
      <vt:lpstr>Dydaktyka - niższe pensum jako instrument pro-jakościowy</vt:lpstr>
      <vt:lpstr>Dydaktyka cd</vt:lpstr>
      <vt:lpstr>Zarządzanie</vt:lpstr>
      <vt:lpstr>Nasze działania strategiczne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Uniwersytet Wrocławski „Inicjatywa Doskonałości – uczelnia badawcza”</dc:title>
  <dc:creator>Dorota</dc:creator>
  <cp:lastModifiedBy>Krzysztof</cp:lastModifiedBy>
  <cp:revision>31</cp:revision>
  <dcterms:created xsi:type="dcterms:W3CDTF">2019-11-19T10:54:54Z</dcterms:created>
  <dcterms:modified xsi:type="dcterms:W3CDTF">2019-11-26T13:00:25Z</dcterms:modified>
</cp:coreProperties>
</file>