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59" r:id="rId6"/>
    <p:sldId id="261" r:id="rId7"/>
    <p:sldId id="262" r:id="rId8"/>
    <p:sldId id="263" r:id="rId9"/>
    <p:sldId id="260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569" autoAdjust="0"/>
  </p:normalViewPr>
  <p:slideViewPr>
    <p:cSldViewPr snapToObjects="1"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B7519-0D64-47DF-8E95-675551AEE500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AC35B-F2C9-4769-B23C-53B21F0D45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B7519-0D64-47DF-8E95-675551AEE500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AC35B-F2C9-4769-B23C-53B21F0D45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B7519-0D64-47DF-8E95-675551AEE500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AC35B-F2C9-4769-B23C-53B21F0D45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B7519-0D64-47DF-8E95-675551AEE500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AC35B-F2C9-4769-B23C-53B21F0D45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B7519-0D64-47DF-8E95-675551AEE500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AC35B-F2C9-4769-B23C-53B21F0D45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B7519-0D64-47DF-8E95-675551AEE500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AC35B-F2C9-4769-B23C-53B21F0D45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B7519-0D64-47DF-8E95-675551AEE500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AC35B-F2C9-4769-B23C-53B21F0D45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B7519-0D64-47DF-8E95-675551AEE500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AC35B-F2C9-4769-B23C-53B21F0D45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B7519-0D64-47DF-8E95-675551AEE500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AC35B-F2C9-4769-B23C-53B21F0D45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B7519-0D64-47DF-8E95-675551AEE500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AC35B-F2C9-4769-B23C-53B21F0D45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B7519-0D64-47DF-8E95-675551AEE500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AC35B-F2C9-4769-B23C-53B21F0D45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B7519-0D64-47DF-8E95-675551AEE500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AC35B-F2C9-4769-B23C-53B21F0D456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872716"/>
            <a:ext cx="7772400" cy="4680519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Czy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parametry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liczą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się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b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w </a:t>
            </a:r>
            <a:r>
              <a:rPr lang="en-US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ocenie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parametrycznej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?</a:t>
            </a:r>
            <a:b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en-US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Analiza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na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przykładzie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Wydziału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Biotechnologii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UWR.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863588" y="332656"/>
            <a:ext cx="76328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/>
              <a:t>W</a:t>
            </a:r>
            <a:r>
              <a:rPr lang="en-US" sz="2800" dirty="0" err="1" smtClean="0"/>
              <a:t>artości</a:t>
            </a:r>
            <a:r>
              <a:rPr lang="en-US" sz="2800" dirty="0" smtClean="0"/>
              <a:t> </a:t>
            </a:r>
            <a:r>
              <a:rPr lang="en-US" sz="2800" dirty="0" err="1" smtClean="0"/>
              <a:t>porównania</a:t>
            </a:r>
            <a:r>
              <a:rPr lang="en-US" sz="2800" dirty="0" smtClean="0"/>
              <a:t> z </a:t>
            </a:r>
            <a:r>
              <a:rPr lang="en-US" sz="2800" dirty="0" err="1" smtClean="0"/>
              <a:t>jednostką</a:t>
            </a:r>
            <a:r>
              <a:rPr lang="en-US" sz="2800" dirty="0" smtClean="0"/>
              <a:t> </a:t>
            </a:r>
            <a:r>
              <a:rPr lang="en-US" sz="2800" dirty="0" err="1" smtClean="0"/>
              <a:t>referencyjną</a:t>
            </a:r>
            <a:r>
              <a:rPr lang="en-US" sz="2800" dirty="0" smtClean="0"/>
              <a:t> A </a:t>
            </a:r>
            <a:r>
              <a:rPr lang="en-US" sz="2800" dirty="0" err="1" smtClean="0"/>
              <a:t>dla</a:t>
            </a:r>
            <a:r>
              <a:rPr lang="en-US" sz="2800" dirty="0" smtClean="0"/>
              <a:t> GWO NZ1B: </a:t>
            </a:r>
            <a:endParaRPr lang="pl-PL" sz="2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502787"/>
            <a:ext cx="8156479" cy="3679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rostokąt 4"/>
          <p:cNvSpPr/>
          <p:nvPr/>
        </p:nvSpPr>
        <p:spPr>
          <a:xfrm>
            <a:off x="163513" y="5980836"/>
            <a:ext cx="85232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Na </a:t>
            </a:r>
            <a:r>
              <a:rPr lang="en-US" dirty="0" err="1" smtClean="0"/>
              <a:t>żółto</a:t>
            </a:r>
            <a:r>
              <a:rPr lang="en-US" dirty="0" smtClean="0"/>
              <a:t> – </a:t>
            </a:r>
            <a:r>
              <a:rPr lang="en-US" dirty="0" err="1" smtClean="0"/>
              <a:t>jednostki</a:t>
            </a:r>
            <a:r>
              <a:rPr lang="en-US" dirty="0" smtClean="0"/>
              <a:t> z </a:t>
            </a:r>
            <a:r>
              <a:rPr lang="en-US" dirty="0" err="1" smtClean="0"/>
              <a:t>kategorią</a:t>
            </a:r>
            <a:r>
              <a:rPr lang="en-US" dirty="0" smtClean="0"/>
              <a:t> A+</a:t>
            </a:r>
          </a:p>
          <a:p>
            <a:r>
              <a:rPr lang="en-US" dirty="0" smtClean="0"/>
              <a:t>Na </a:t>
            </a:r>
            <a:r>
              <a:rPr lang="en-US" dirty="0" err="1" smtClean="0"/>
              <a:t>zielono</a:t>
            </a:r>
            <a:r>
              <a:rPr lang="en-US" dirty="0" smtClean="0"/>
              <a:t> – </a:t>
            </a:r>
            <a:r>
              <a:rPr lang="en-US" dirty="0" err="1" smtClean="0"/>
              <a:t>Wydział</a:t>
            </a:r>
            <a:r>
              <a:rPr lang="en-US" dirty="0" smtClean="0"/>
              <a:t> </a:t>
            </a:r>
            <a:r>
              <a:rPr lang="en-US" dirty="0" err="1" smtClean="0"/>
              <a:t>Biotechnologii</a:t>
            </a:r>
            <a:r>
              <a:rPr lang="en-US" dirty="0" smtClean="0"/>
              <a:t> </a:t>
            </a:r>
            <a:r>
              <a:rPr lang="en-US" dirty="0" err="1" smtClean="0"/>
              <a:t>Uniwersytetu</a:t>
            </a:r>
            <a:r>
              <a:rPr lang="en-US" dirty="0" smtClean="0"/>
              <a:t> </a:t>
            </a:r>
            <a:r>
              <a:rPr lang="en-US" dirty="0" err="1" smtClean="0"/>
              <a:t>Wrocławskiego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863588" y="332656"/>
            <a:ext cx="76328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 smtClean="0"/>
              <a:t>Czy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jakość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badań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naukowych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prowadzonych</a:t>
            </a:r>
            <a:r>
              <a:rPr lang="en-US" sz="4000" b="1" dirty="0" smtClean="0"/>
              <a:t> w </a:t>
            </a:r>
            <a:r>
              <a:rPr lang="en-US" sz="4000" b="1" dirty="0" err="1" smtClean="0"/>
              <a:t>Wydziale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Biotechnologii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Uniwersytetu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Wrocławskiego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naprawdę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pogorszyła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się</a:t>
            </a:r>
            <a:r>
              <a:rPr lang="en-US" sz="4000" b="1" dirty="0" smtClean="0"/>
              <a:t> w </a:t>
            </a:r>
            <a:r>
              <a:rPr lang="en-US" sz="4000" b="1" dirty="0" err="1" smtClean="0"/>
              <a:t>ostatnich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czterech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latach</a:t>
            </a:r>
            <a:r>
              <a:rPr lang="en-US" sz="4000" b="1" dirty="0" smtClean="0"/>
              <a:t>?</a:t>
            </a:r>
          </a:p>
          <a:p>
            <a:pPr algn="ctr"/>
            <a:endParaRPr lang="en-US" sz="4000" b="1" dirty="0" smtClean="0"/>
          </a:p>
          <a:p>
            <a:pPr algn="ctr"/>
            <a:r>
              <a:rPr lang="en-US" sz="4000" b="1" dirty="0" smtClean="0"/>
              <a:t>Co </a:t>
            </a:r>
            <a:r>
              <a:rPr lang="en-US" sz="4000" b="1" dirty="0" err="1" smtClean="0"/>
              <a:t>sprawiło</a:t>
            </a:r>
            <a:r>
              <a:rPr lang="en-US" sz="4000" b="1" dirty="0" smtClean="0"/>
              <a:t>, </a:t>
            </a:r>
            <a:r>
              <a:rPr lang="en-US" sz="4000" b="1" dirty="0" err="1" smtClean="0"/>
              <a:t>że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Wydział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spadł</a:t>
            </a:r>
            <a:r>
              <a:rPr lang="en-US" sz="4000" b="1" dirty="0" smtClean="0"/>
              <a:t> </a:t>
            </a:r>
            <a:br>
              <a:rPr lang="en-US" sz="4000" b="1" dirty="0" smtClean="0"/>
            </a:br>
            <a:r>
              <a:rPr lang="en-US" sz="4000" b="1" dirty="0" smtClean="0"/>
              <a:t>z </a:t>
            </a:r>
            <a:r>
              <a:rPr lang="en-US" sz="4000" b="1" dirty="0" err="1" smtClean="0"/>
              <a:t>kategorii</a:t>
            </a:r>
            <a:r>
              <a:rPr lang="en-US" sz="4000" b="1" dirty="0" smtClean="0"/>
              <a:t> A+ do A?</a:t>
            </a:r>
            <a:endParaRPr lang="pl-PL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096852"/>
            <a:ext cx="8435280" cy="3132348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/>
              <a:t>16 </a:t>
            </a:r>
            <a:r>
              <a:rPr lang="en-US" sz="3200" dirty="0" err="1" smtClean="0"/>
              <a:t>października</a:t>
            </a:r>
            <a:r>
              <a:rPr lang="en-US" sz="3200" dirty="0" smtClean="0"/>
              <a:t> 2017 </a:t>
            </a:r>
            <a:r>
              <a:rPr lang="en-US" sz="3200" dirty="0" err="1" smtClean="0"/>
              <a:t>MNiSW</a:t>
            </a:r>
            <a:r>
              <a:rPr lang="en-US" sz="3200" dirty="0" smtClean="0"/>
              <a:t> </a:t>
            </a:r>
            <a:r>
              <a:rPr lang="en-US" sz="3200" dirty="0" err="1" smtClean="0"/>
              <a:t>ogłosiło</a:t>
            </a:r>
            <a:r>
              <a:rPr lang="en-US" sz="3200" dirty="0" smtClean="0"/>
              <a:t> “</a:t>
            </a:r>
            <a:r>
              <a:rPr lang="pl-PL" sz="3200" dirty="0" smtClean="0"/>
              <a:t>Wyniki</a:t>
            </a:r>
            <a:r>
              <a:rPr lang="en-US" sz="3200" dirty="0" smtClean="0"/>
              <a:t> </a:t>
            </a:r>
            <a:r>
              <a:rPr lang="pl-PL" sz="3200" dirty="0" smtClean="0"/>
              <a:t>kompleksowej oceny jakości działalności naukowej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pl-PL" sz="3200" dirty="0" smtClean="0"/>
              <a:t>lub badawczo-rozwojowej jednostek naukowych 2017</a:t>
            </a:r>
            <a:r>
              <a:rPr lang="en-US" sz="3200" dirty="0" smtClean="0"/>
              <a:t>”.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err="1" smtClean="0"/>
              <a:t>Jednostki</a:t>
            </a:r>
            <a:r>
              <a:rPr lang="en-US" sz="3200" dirty="0" smtClean="0"/>
              <a:t> </a:t>
            </a:r>
            <a:r>
              <a:rPr lang="en-US" sz="3200" dirty="0" err="1" smtClean="0"/>
              <a:t>naukowe</a:t>
            </a:r>
            <a:r>
              <a:rPr lang="en-US" sz="3200" dirty="0" smtClean="0"/>
              <a:t> </a:t>
            </a:r>
            <a:r>
              <a:rPr lang="en-US" sz="3200" dirty="0" err="1" smtClean="0"/>
              <a:t>oceniano</a:t>
            </a:r>
            <a:r>
              <a:rPr lang="en-US" sz="3200" dirty="0" smtClean="0"/>
              <a:t> w </a:t>
            </a:r>
            <a:r>
              <a:rPr lang="en-US" sz="3200" dirty="0" err="1" smtClean="0"/>
              <a:t>tzw</a:t>
            </a:r>
            <a:r>
              <a:rPr lang="en-US" sz="3200" dirty="0" smtClean="0"/>
              <a:t>. </a:t>
            </a:r>
            <a:r>
              <a:rPr lang="en-US" sz="3200" dirty="0" err="1" smtClean="0"/>
              <a:t>grupach</a:t>
            </a:r>
            <a:r>
              <a:rPr lang="en-US" sz="3200" dirty="0" smtClean="0"/>
              <a:t> </a:t>
            </a:r>
            <a:r>
              <a:rPr lang="en-US" sz="3200" dirty="0" err="1" smtClean="0"/>
              <a:t>wspólnej</a:t>
            </a:r>
            <a:r>
              <a:rPr lang="en-US" sz="3200" dirty="0" smtClean="0"/>
              <a:t> </a:t>
            </a:r>
            <a:r>
              <a:rPr lang="en-US" sz="3200" dirty="0" err="1" smtClean="0"/>
              <a:t>oceny</a:t>
            </a:r>
            <a:r>
              <a:rPr lang="en-US" sz="3200" dirty="0" smtClean="0"/>
              <a:t> (GWO).</a:t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err="1" smtClean="0"/>
              <a:t>Wydział</a:t>
            </a:r>
            <a:r>
              <a:rPr lang="en-US" sz="3200" dirty="0" smtClean="0"/>
              <a:t> </a:t>
            </a:r>
            <a:r>
              <a:rPr lang="en-US" sz="3200" dirty="0" err="1" smtClean="0"/>
              <a:t>Biotechnologii</a:t>
            </a:r>
            <a:r>
              <a:rPr lang="en-US" sz="3200" dirty="0" smtClean="0"/>
              <a:t> </a:t>
            </a:r>
            <a:r>
              <a:rPr lang="en-US" sz="3200" dirty="0" err="1" smtClean="0"/>
              <a:t>Uniwersytetu</a:t>
            </a:r>
            <a:r>
              <a:rPr lang="en-US" sz="3200" dirty="0" smtClean="0"/>
              <a:t> </a:t>
            </a:r>
            <a:r>
              <a:rPr lang="en-US" sz="3200" dirty="0" err="1" smtClean="0"/>
              <a:t>Wrocławskiego</a:t>
            </a:r>
            <a:r>
              <a:rPr lang="en-US" sz="3200" dirty="0" smtClean="0"/>
              <a:t> </a:t>
            </a:r>
            <a:r>
              <a:rPr lang="en-US" sz="3200" dirty="0" err="1" smtClean="0"/>
              <a:t>oceniany</a:t>
            </a:r>
            <a:r>
              <a:rPr lang="en-US" sz="3200" dirty="0" smtClean="0"/>
              <a:t> </a:t>
            </a:r>
            <a:r>
              <a:rPr lang="en-US" sz="3200" dirty="0" err="1" smtClean="0"/>
              <a:t>był</a:t>
            </a:r>
            <a:r>
              <a:rPr lang="en-US" sz="3200" dirty="0" smtClean="0"/>
              <a:t> </a:t>
            </a:r>
            <a:r>
              <a:rPr lang="en-US" sz="3200" dirty="0" err="1" smtClean="0"/>
              <a:t>wśród</a:t>
            </a:r>
            <a:r>
              <a:rPr lang="en-US" sz="3200" dirty="0" smtClean="0"/>
              <a:t> 19 </a:t>
            </a:r>
            <a:r>
              <a:rPr lang="en-US" sz="3200" dirty="0" err="1" smtClean="0"/>
              <a:t>jednostek</a:t>
            </a:r>
            <a:r>
              <a:rPr lang="en-US" sz="3200" dirty="0" smtClean="0"/>
              <a:t> </a:t>
            </a:r>
            <a:r>
              <a:rPr lang="en-US" sz="3200" dirty="0" err="1" smtClean="0"/>
              <a:t>należących</a:t>
            </a:r>
            <a:r>
              <a:rPr lang="en-US" sz="3200" dirty="0" smtClean="0"/>
              <a:t> do GWO </a:t>
            </a:r>
            <a:br>
              <a:rPr lang="en-US" sz="3200" dirty="0" smtClean="0"/>
            </a:br>
            <a:r>
              <a:rPr lang="en-US" sz="3200" dirty="0" smtClean="0"/>
              <a:t>o </a:t>
            </a:r>
            <a:r>
              <a:rPr lang="en-US" sz="3200" dirty="0" err="1" smtClean="0"/>
              <a:t>symbolu</a:t>
            </a:r>
            <a:r>
              <a:rPr lang="en-US" sz="3200" dirty="0" smtClean="0"/>
              <a:t> NZ1B</a:t>
            </a:r>
            <a:r>
              <a:rPr lang="pl-PL" sz="3200" dirty="0" smtClean="0"/>
              <a:t> (Nauki o życiu,</a:t>
            </a:r>
            <a:r>
              <a:rPr lang="en-US" sz="3200" dirty="0" smtClean="0"/>
              <a:t> </a:t>
            </a:r>
            <a:r>
              <a:rPr lang="pl-PL" sz="3200" dirty="0" smtClean="0"/>
              <a:t>Uniwersytety)</a:t>
            </a:r>
            <a:r>
              <a:rPr lang="en-US" sz="3200" dirty="0" smtClean="0"/>
              <a:t>.</a:t>
            </a:r>
            <a:br>
              <a:rPr lang="en-US" sz="3200" dirty="0" smtClean="0"/>
            </a:br>
            <a:r>
              <a:rPr lang="pl-PL" sz="3200" dirty="0" smtClean="0"/>
              <a:t/>
            </a:r>
            <a:br>
              <a:rPr lang="pl-PL" sz="3200" dirty="0" smtClean="0"/>
            </a:b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Cztery </a:t>
            </a:r>
            <a:r>
              <a:rPr lang="pl-PL" b="1" dirty="0"/>
              <a:t>kryteria oceny dla wszystkich jednostek naukowych</a:t>
            </a:r>
            <a:br>
              <a:rPr lang="pl-PL" b="1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>
              <a:buNone/>
            </a:pPr>
            <a:r>
              <a:rPr lang="pl-PL" dirty="0" smtClean="0"/>
              <a:t>1</a:t>
            </a:r>
            <a:r>
              <a:rPr lang="pl-PL" dirty="0"/>
              <a:t>. Osiągnięcia naukowe i </a:t>
            </a:r>
            <a:r>
              <a:rPr lang="pl-PL" dirty="0" smtClean="0"/>
              <a:t>twórcze (waga 65%)</a:t>
            </a:r>
            <a:endParaRPr lang="pl-PL" dirty="0"/>
          </a:p>
          <a:p>
            <a:pPr>
              <a:buNone/>
            </a:pPr>
            <a:r>
              <a:rPr lang="pl-PL" dirty="0"/>
              <a:t>2. Potencjał </a:t>
            </a:r>
            <a:r>
              <a:rPr lang="pl-PL" dirty="0" smtClean="0"/>
              <a:t>naukowy (waga 10%)</a:t>
            </a:r>
            <a:endParaRPr lang="pl-PL" dirty="0"/>
          </a:p>
          <a:p>
            <a:pPr>
              <a:buNone/>
            </a:pPr>
            <a:r>
              <a:rPr lang="pl-PL" dirty="0"/>
              <a:t>3. Materialne efekty działalności </a:t>
            </a:r>
            <a:r>
              <a:rPr lang="pl-PL" dirty="0" smtClean="0"/>
              <a:t>naukowej (waga 15%)</a:t>
            </a:r>
            <a:endParaRPr lang="pl-PL" dirty="0"/>
          </a:p>
          <a:p>
            <a:pPr>
              <a:buNone/>
            </a:pPr>
            <a:r>
              <a:rPr lang="pl-PL" dirty="0"/>
              <a:t>4. Pozostałe efekty działalności </a:t>
            </a:r>
            <a:r>
              <a:rPr lang="pl-PL" dirty="0" smtClean="0"/>
              <a:t>naukowej (waga 10%)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730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457200" y="1700808"/>
            <a:ext cx="8229600" cy="3528392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W </a:t>
            </a:r>
            <a:r>
              <a:rPr lang="en-US" sz="3200" dirty="0" err="1" smtClean="0"/>
              <a:t>komunikacie</a:t>
            </a:r>
            <a:r>
              <a:rPr lang="en-US" sz="3200" dirty="0" smtClean="0"/>
              <a:t> </a:t>
            </a:r>
            <a:r>
              <a:rPr lang="en-US" sz="3200" dirty="0" err="1" smtClean="0"/>
              <a:t>MNiSW</a:t>
            </a:r>
            <a:r>
              <a:rPr lang="en-US" sz="3200" dirty="0" smtClean="0"/>
              <a:t> </a:t>
            </a:r>
            <a:r>
              <a:rPr lang="en-US" sz="3200" dirty="0" err="1" smtClean="0"/>
              <a:t>podano</a:t>
            </a:r>
            <a:r>
              <a:rPr lang="en-US" sz="3200" dirty="0" smtClean="0"/>
              <a:t> </a:t>
            </a:r>
            <a:r>
              <a:rPr lang="en-US" sz="3200" dirty="0" err="1" smtClean="0"/>
              <a:t>wyniki</a:t>
            </a:r>
            <a:r>
              <a:rPr lang="en-US" sz="3200" dirty="0" smtClean="0"/>
              <a:t> </a:t>
            </a:r>
            <a:r>
              <a:rPr lang="en-US" sz="3200" dirty="0" err="1" smtClean="0"/>
              <a:t>liczbowe</a:t>
            </a:r>
            <a:r>
              <a:rPr lang="en-US" sz="3200" dirty="0" smtClean="0"/>
              <a:t> </a:t>
            </a:r>
            <a:r>
              <a:rPr lang="en-US" sz="3200" dirty="0" err="1" smtClean="0"/>
              <a:t>uzyskane</a:t>
            </a:r>
            <a:r>
              <a:rPr lang="en-US" sz="3200" dirty="0" smtClean="0"/>
              <a:t> </a:t>
            </a:r>
            <a:r>
              <a:rPr lang="en-US" sz="3200" dirty="0" err="1" smtClean="0"/>
              <a:t>dla</a:t>
            </a:r>
            <a:r>
              <a:rPr lang="en-US" sz="3200" dirty="0" smtClean="0"/>
              <a:t> </a:t>
            </a:r>
            <a:r>
              <a:rPr lang="en-US" sz="3200" dirty="0" err="1" smtClean="0"/>
              <a:t>każdego</a:t>
            </a:r>
            <a:r>
              <a:rPr lang="en-US" sz="3200" dirty="0" smtClean="0"/>
              <a:t> </a:t>
            </a:r>
            <a:r>
              <a:rPr lang="en-US" sz="3200" dirty="0" err="1" smtClean="0"/>
              <a:t>kryterium</a:t>
            </a:r>
            <a:r>
              <a:rPr lang="en-US" sz="3200" dirty="0" smtClean="0"/>
              <a:t>, </a:t>
            </a:r>
            <a:r>
              <a:rPr lang="en-US" sz="3200" dirty="0" err="1" smtClean="0"/>
              <a:t>oraz</a:t>
            </a:r>
            <a:r>
              <a:rPr lang="en-US" sz="3200" dirty="0"/>
              <a:t> </a:t>
            </a:r>
            <a:r>
              <a:rPr lang="en-US" sz="3200" dirty="0" err="1" smtClean="0"/>
              <a:t>przyznane</a:t>
            </a:r>
            <a:r>
              <a:rPr lang="en-US" sz="3200" dirty="0" smtClean="0"/>
              <a:t> </a:t>
            </a:r>
            <a:r>
              <a:rPr lang="en-US" sz="3200" dirty="0" err="1" smtClean="0"/>
              <a:t>ostatecznie</a:t>
            </a:r>
            <a:r>
              <a:rPr lang="en-US" sz="3200" dirty="0" smtClean="0"/>
              <a:t> </a:t>
            </a:r>
            <a:r>
              <a:rPr lang="en-US" sz="3200" dirty="0" err="1" smtClean="0"/>
              <a:t>kategorie</a:t>
            </a:r>
            <a:r>
              <a:rPr lang="en-US" sz="3200" dirty="0" smtClean="0"/>
              <a:t> </a:t>
            </a:r>
            <a:r>
              <a:rPr lang="en-US" sz="3200" dirty="0" err="1" smtClean="0"/>
              <a:t>naukowe</a:t>
            </a:r>
            <a:r>
              <a:rPr lang="en-US" sz="3200" dirty="0" smtClean="0"/>
              <a:t>.</a:t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W GWO o </a:t>
            </a:r>
            <a:r>
              <a:rPr lang="en-US" sz="3200" dirty="0" err="1" smtClean="0"/>
              <a:t>symbolu</a:t>
            </a:r>
            <a:r>
              <a:rPr lang="en-US" sz="3200" dirty="0" smtClean="0"/>
              <a:t> NZ1B </a:t>
            </a:r>
            <a:r>
              <a:rPr lang="en-US" sz="3200" dirty="0" err="1" smtClean="0"/>
              <a:t>przyznano</a:t>
            </a:r>
            <a:r>
              <a:rPr lang="en-US" sz="3200" dirty="0" smtClean="0"/>
              <a:t> </a:t>
            </a:r>
            <a:r>
              <a:rPr lang="en-US" sz="3200" dirty="0" err="1" smtClean="0"/>
              <a:t>dwie</a:t>
            </a:r>
            <a:r>
              <a:rPr lang="en-US" sz="3200" dirty="0" smtClean="0"/>
              <a:t> </a:t>
            </a:r>
            <a:r>
              <a:rPr lang="en-US" sz="3200" dirty="0" err="1" smtClean="0"/>
              <a:t>kategorie</a:t>
            </a:r>
            <a:r>
              <a:rPr lang="en-US" sz="3200" dirty="0" smtClean="0"/>
              <a:t> A+.</a:t>
            </a:r>
            <a:br>
              <a:rPr lang="en-US" sz="3200" dirty="0" smtClean="0"/>
            </a:br>
            <a:r>
              <a:rPr lang="pl-PL" sz="3200" dirty="0" smtClean="0"/>
              <a:t/>
            </a:r>
            <a:br>
              <a:rPr lang="pl-PL" sz="3200" dirty="0" smtClean="0"/>
            </a:b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989138"/>
          </a:xfrm>
        </p:spPr>
        <p:txBody>
          <a:bodyPr>
            <a:noAutofit/>
          </a:bodyPr>
          <a:lstStyle/>
          <a:p>
            <a:r>
              <a:rPr lang="en-US" sz="2700" dirty="0" smtClean="0"/>
              <a:t>Oto </a:t>
            </a:r>
            <a:r>
              <a:rPr lang="en-US" sz="2700" dirty="0" err="1" smtClean="0"/>
              <a:t>wyniki</a:t>
            </a:r>
            <a:r>
              <a:rPr lang="en-US" sz="2700" dirty="0" smtClean="0"/>
              <a:t> </a:t>
            </a:r>
            <a:r>
              <a:rPr lang="en-US" sz="2700" dirty="0" err="1" smtClean="0"/>
              <a:t>sortowania</a:t>
            </a:r>
            <a:r>
              <a:rPr lang="en-US" sz="2700" dirty="0" smtClean="0"/>
              <a:t> </a:t>
            </a:r>
            <a:r>
              <a:rPr lang="en-US" sz="2700" dirty="0" err="1" smtClean="0"/>
              <a:t>jednostek</a:t>
            </a:r>
            <a:r>
              <a:rPr lang="en-US" sz="2700" dirty="0" smtClean="0"/>
              <a:t> NZ1B </a:t>
            </a:r>
            <a:r>
              <a:rPr lang="en-US" sz="2700" dirty="0" err="1" smtClean="0"/>
              <a:t>wg</a:t>
            </a:r>
            <a:r>
              <a:rPr lang="en-US" sz="2700" dirty="0" smtClean="0"/>
              <a:t> </a:t>
            </a:r>
            <a:r>
              <a:rPr lang="en-US" sz="2700" dirty="0" err="1" smtClean="0"/>
              <a:t>rezultatów</a:t>
            </a:r>
            <a:r>
              <a:rPr lang="en-US" sz="2700" dirty="0" smtClean="0"/>
              <a:t> </a:t>
            </a:r>
            <a:r>
              <a:rPr lang="en-US" sz="2700" dirty="0" err="1" smtClean="0"/>
              <a:t>kryterium</a:t>
            </a:r>
            <a:r>
              <a:rPr lang="en-US" sz="2700" dirty="0" smtClean="0"/>
              <a:t> 1</a:t>
            </a:r>
            <a:r>
              <a:rPr lang="pl-PL" sz="2700" dirty="0" smtClean="0"/>
              <a:t> (waga 65%)</a:t>
            </a: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b="1" dirty="0" err="1" smtClean="0"/>
              <a:t>MNiSW</a:t>
            </a:r>
            <a:r>
              <a:rPr lang="en-US" sz="2700" b="1" dirty="0" smtClean="0"/>
              <a:t> w </a:t>
            </a:r>
            <a:r>
              <a:rPr lang="en-US" sz="2700" b="1" dirty="0" err="1" smtClean="0"/>
              <a:t>rozporządzeniu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nadało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temu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kryterium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największą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wagę</a:t>
            </a:r>
            <a:r>
              <a:rPr lang="en-US" sz="2700" b="1" dirty="0" smtClean="0"/>
              <a:t>.</a:t>
            </a:r>
            <a:endParaRPr lang="en-US" sz="27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08820"/>
            <a:ext cx="8980487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6"/>
          <p:cNvSpPr/>
          <p:nvPr/>
        </p:nvSpPr>
        <p:spPr>
          <a:xfrm>
            <a:off x="163513" y="5980836"/>
            <a:ext cx="85232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Na </a:t>
            </a:r>
            <a:r>
              <a:rPr lang="en-US" dirty="0" err="1" smtClean="0"/>
              <a:t>żółto</a:t>
            </a:r>
            <a:r>
              <a:rPr lang="en-US" dirty="0" smtClean="0"/>
              <a:t> – </a:t>
            </a:r>
            <a:r>
              <a:rPr lang="en-US" dirty="0" err="1" smtClean="0"/>
              <a:t>jednostki</a:t>
            </a:r>
            <a:r>
              <a:rPr lang="en-US" dirty="0" smtClean="0"/>
              <a:t> z </a:t>
            </a:r>
            <a:r>
              <a:rPr lang="en-US" dirty="0" err="1" smtClean="0"/>
              <a:t>kategorią</a:t>
            </a:r>
            <a:r>
              <a:rPr lang="en-US" dirty="0" smtClean="0"/>
              <a:t> A+</a:t>
            </a:r>
          </a:p>
          <a:p>
            <a:r>
              <a:rPr lang="en-US" dirty="0" smtClean="0"/>
              <a:t>Na </a:t>
            </a:r>
            <a:r>
              <a:rPr lang="en-US" dirty="0" err="1" smtClean="0"/>
              <a:t>zielono</a:t>
            </a:r>
            <a:r>
              <a:rPr lang="en-US" dirty="0" smtClean="0"/>
              <a:t> – </a:t>
            </a:r>
            <a:r>
              <a:rPr lang="en-US" dirty="0" err="1" smtClean="0"/>
              <a:t>Wydział</a:t>
            </a:r>
            <a:r>
              <a:rPr lang="en-US" dirty="0" smtClean="0"/>
              <a:t> </a:t>
            </a:r>
            <a:r>
              <a:rPr lang="en-US" dirty="0" err="1" smtClean="0"/>
              <a:t>Biotechnologii</a:t>
            </a:r>
            <a:r>
              <a:rPr lang="en-US" dirty="0" smtClean="0"/>
              <a:t> </a:t>
            </a:r>
            <a:r>
              <a:rPr lang="en-US" dirty="0" err="1" smtClean="0"/>
              <a:t>Uniwersytetu</a:t>
            </a:r>
            <a:r>
              <a:rPr lang="en-US" dirty="0" smtClean="0"/>
              <a:t> </a:t>
            </a:r>
            <a:r>
              <a:rPr lang="en-US" dirty="0" err="1" smtClean="0"/>
              <a:t>Wrocławskiego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989138"/>
          </a:xfrm>
        </p:spPr>
        <p:txBody>
          <a:bodyPr>
            <a:noAutofit/>
          </a:bodyPr>
          <a:lstStyle/>
          <a:p>
            <a:r>
              <a:rPr lang="en-US" sz="2800" dirty="0" smtClean="0"/>
              <a:t>Oto </a:t>
            </a:r>
            <a:r>
              <a:rPr lang="en-US" sz="2800" dirty="0" err="1" smtClean="0"/>
              <a:t>wyniki</a:t>
            </a:r>
            <a:r>
              <a:rPr lang="en-US" sz="2800" dirty="0" smtClean="0"/>
              <a:t> </a:t>
            </a:r>
            <a:r>
              <a:rPr lang="en-US" sz="2800" dirty="0" err="1" smtClean="0"/>
              <a:t>sortowania</a:t>
            </a:r>
            <a:r>
              <a:rPr lang="en-US" sz="2800" dirty="0" smtClean="0"/>
              <a:t> </a:t>
            </a:r>
            <a:r>
              <a:rPr lang="en-US" sz="2800" dirty="0" err="1" smtClean="0"/>
              <a:t>jednostek</a:t>
            </a:r>
            <a:r>
              <a:rPr lang="en-US" sz="2800" dirty="0" smtClean="0"/>
              <a:t> NZ1B </a:t>
            </a:r>
            <a:r>
              <a:rPr lang="en-US" sz="2800" dirty="0" err="1" smtClean="0"/>
              <a:t>wg</a:t>
            </a:r>
            <a:r>
              <a:rPr lang="en-US" sz="2800" dirty="0" smtClean="0"/>
              <a:t> </a:t>
            </a:r>
            <a:r>
              <a:rPr lang="en-US" sz="2800" dirty="0" err="1" smtClean="0"/>
              <a:t>rezultatów</a:t>
            </a:r>
            <a:r>
              <a:rPr lang="en-US" sz="2800" dirty="0" smtClean="0"/>
              <a:t> </a:t>
            </a:r>
            <a:r>
              <a:rPr lang="en-US" sz="2800" dirty="0" err="1" smtClean="0"/>
              <a:t>kryterium</a:t>
            </a:r>
            <a:r>
              <a:rPr lang="en-US" sz="2800" dirty="0" smtClean="0"/>
              <a:t> 2</a:t>
            </a:r>
            <a:r>
              <a:rPr lang="pl-PL" sz="2800" dirty="0" smtClean="0"/>
              <a:t> (10%)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Jest to </a:t>
            </a:r>
            <a:r>
              <a:rPr lang="en-US" sz="2800" dirty="0" err="1" smtClean="0"/>
              <a:t>kryterium</a:t>
            </a:r>
            <a:r>
              <a:rPr lang="en-US" sz="2800" dirty="0" smtClean="0"/>
              <a:t> </a:t>
            </a:r>
            <a:r>
              <a:rPr lang="en-US" sz="2800" dirty="0" err="1" smtClean="0"/>
              <a:t>silnie</a:t>
            </a:r>
            <a:r>
              <a:rPr lang="en-US" sz="2800" dirty="0" smtClean="0"/>
              <a:t> </a:t>
            </a:r>
            <a:r>
              <a:rPr lang="en-US" sz="2800" dirty="0" err="1" smtClean="0"/>
              <a:t>skorelowane</a:t>
            </a:r>
            <a:r>
              <a:rPr lang="en-US" sz="2800" dirty="0" smtClean="0"/>
              <a:t> z </a:t>
            </a:r>
            <a:r>
              <a:rPr lang="en-US" sz="2800" dirty="0" err="1" smtClean="0"/>
              <a:t>wielkością</a:t>
            </a:r>
            <a:r>
              <a:rPr lang="en-US" sz="2800" dirty="0" smtClean="0"/>
              <a:t> </a:t>
            </a:r>
            <a:r>
              <a:rPr lang="en-US" sz="2800" dirty="0" err="1" smtClean="0"/>
              <a:t>jednostki</a:t>
            </a:r>
            <a:r>
              <a:rPr lang="en-US" sz="2800" dirty="0" smtClean="0"/>
              <a:t> </a:t>
            </a:r>
            <a:r>
              <a:rPr lang="en-US" sz="2800" dirty="0" err="1" smtClean="0"/>
              <a:t>naukowej</a:t>
            </a:r>
            <a:r>
              <a:rPr lang="en-US" sz="2800" dirty="0" smtClean="0"/>
              <a:t>, </a:t>
            </a:r>
            <a:r>
              <a:rPr lang="en-US" sz="2800" dirty="0" err="1" smtClean="0"/>
              <a:t>czyli</a:t>
            </a:r>
            <a:r>
              <a:rPr lang="en-US" sz="2800" dirty="0" smtClean="0"/>
              <a:t> z </a:t>
            </a:r>
            <a:r>
              <a:rPr lang="en-US" sz="2800" dirty="0" err="1" smtClean="0"/>
              <a:t>wartością</a:t>
            </a:r>
            <a:r>
              <a:rPr lang="en-US" sz="2800" dirty="0" smtClean="0"/>
              <a:t> </a:t>
            </a:r>
            <a:r>
              <a:rPr lang="en-US" sz="2800" b="1" dirty="0" smtClean="0"/>
              <a:t>N </a:t>
            </a:r>
            <a:r>
              <a:rPr lang="en-US" sz="2800" b="1" dirty="0" err="1" smtClean="0"/>
              <a:t>jednostki</a:t>
            </a:r>
            <a:endParaRPr lang="en-US" sz="2700" b="1" dirty="0"/>
          </a:p>
        </p:txBody>
      </p:sp>
      <p:sp>
        <p:nvSpPr>
          <p:cNvPr id="7" name="Prostokąt 6"/>
          <p:cNvSpPr/>
          <p:nvPr/>
        </p:nvSpPr>
        <p:spPr>
          <a:xfrm>
            <a:off x="163513" y="5980836"/>
            <a:ext cx="85232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Na </a:t>
            </a:r>
            <a:r>
              <a:rPr lang="en-US" dirty="0" err="1" smtClean="0"/>
              <a:t>żółto</a:t>
            </a:r>
            <a:r>
              <a:rPr lang="en-US" dirty="0" smtClean="0"/>
              <a:t> – </a:t>
            </a:r>
            <a:r>
              <a:rPr lang="en-US" dirty="0" err="1" smtClean="0"/>
              <a:t>jednostki</a:t>
            </a:r>
            <a:r>
              <a:rPr lang="en-US" dirty="0" smtClean="0"/>
              <a:t> z </a:t>
            </a:r>
            <a:r>
              <a:rPr lang="en-US" dirty="0" err="1" smtClean="0"/>
              <a:t>kategorią</a:t>
            </a:r>
            <a:r>
              <a:rPr lang="en-US" dirty="0" smtClean="0"/>
              <a:t> A+</a:t>
            </a:r>
          </a:p>
          <a:p>
            <a:r>
              <a:rPr lang="en-US" dirty="0" smtClean="0"/>
              <a:t>Na </a:t>
            </a:r>
            <a:r>
              <a:rPr lang="en-US" dirty="0" err="1" smtClean="0"/>
              <a:t>zielono</a:t>
            </a:r>
            <a:r>
              <a:rPr lang="en-US" dirty="0" smtClean="0"/>
              <a:t> – </a:t>
            </a:r>
            <a:r>
              <a:rPr lang="en-US" dirty="0" err="1" smtClean="0"/>
              <a:t>Wydział</a:t>
            </a:r>
            <a:r>
              <a:rPr lang="en-US" dirty="0" smtClean="0"/>
              <a:t> </a:t>
            </a:r>
            <a:r>
              <a:rPr lang="en-US" dirty="0" err="1" smtClean="0"/>
              <a:t>Biotechnologii</a:t>
            </a:r>
            <a:r>
              <a:rPr lang="en-US" dirty="0" smtClean="0"/>
              <a:t> </a:t>
            </a:r>
            <a:r>
              <a:rPr lang="en-US" dirty="0" err="1" smtClean="0"/>
              <a:t>Uniwersytetu</a:t>
            </a:r>
            <a:r>
              <a:rPr lang="en-US" dirty="0" smtClean="0"/>
              <a:t> </a:t>
            </a:r>
            <a:r>
              <a:rPr lang="en-US" dirty="0" err="1" smtClean="0"/>
              <a:t>Wrocławskiego</a:t>
            </a:r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3513" y="2312876"/>
            <a:ext cx="896143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989138"/>
          </a:xfrm>
        </p:spPr>
        <p:txBody>
          <a:bodyPr>
            <a:noAutofit/>
          </a:bodyPr>
          <a:lstStyle/>
          <a:p>
            <a:r>
              <a:rPr lang="en-US" sz="2800" dirty="0" smtClean="0"/>
              <a:t>Oto </a:t>
            </a:r>
            <a:r>
              <a:rPr lang="en-US" sz="2800" dirty="0" err="1" smtClean="0"/>
              <a:t>wyniki</a:t>
            </a:r>
            <a:r>
              <a:rPr lang="en-US" sz="2800" dirty="0" smtClean="0"/>
              <a:t> </a:t>
            </a:r>
            <a:r>
              <a:rPr lang="en-US" sz="2800" dirty="0" err="1" smtClean="0"/>
              <a:t>sortowania</a:t>
            </a:r>
            <a:r>
              <a:rPr lang="en-US" sz="2800" dirty="0" smtClean="0"/>
              <a:t> </a:t>
            </a:r>
            <a:r>
              <a:rPr lang="en-US" sz="2800" dirty="0" err="1" smtClean="0"/>
              <a:t>jednostek</a:t>
            </a:r>
            <a:r>
              <a:rPr lang="en-US" sz="2800" dirty="0" smtClean="0"/>
              <a:t> NZ1B </a:t>
            </a:r>
            <a:r>
              <a:rPr lang="en-US" sz="2800" dirty="0" err="1" smtClean="0"/>
              <a:t>wg</a:t>
            </a:r>
            <a:r>
              <a:rPr lang="en-US" sz="2800" dirty="0" smtClean="0"/>
              <a:t> </a:t>
            </a:r>
            <a:r>
              <a:rPr lang="en-US" sz="2800" dirty="0" err="1" smtClean="0"/>
              <a:t>rezultatów</a:t>
            </a:r>
            <a:r>
              <a:rPr lang="en-US" sz="2800" dirty="0" smtClean="0"/>
              <a:t> </a:t>
            </a:r>
            <a:r>
              <a:rPr lang="en-US" sz="2800" dirty="0" err="1" smtClean="0"/>
              <a:t>kryterium</a:t>
            </a:r>
            <a:r>
              <a:rPr lang="en-US" sz="2800" dirty="0" smtClean="0"/>
              <a:t> 3</a:t>
            </a:r>
            <a:r>
              <a:rPr lang="pl-PL" sz="2800" dirty="0" smtClean="0"/>
              <a:t> (waga 15%).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700" b="1" dirty="0"/>
          </a:p>
        </p:txBody>
      </p:sp>
      <p:sp>
        <p:nvSpPr>
          <p:cNvPr id="7" name="Prostokąt 6"/>
          <p:cNvSpPr/>
          <p:nvPr/>
        </p:nvSpPr>
        <p:spPr>
          <a:xfrm>
            <a:off x="163513" y="5980836"/>
            <a:ext cx="85232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Na </a:t>
            </a:r>
            <a:r>
              <a:rPr lang="en-US" dirty="0" err="1" smtClean="0"/>
              <a:t>żółto</a:t>
            </a:r>
            <a:r>
              <a:rPr lang="en-US" dirty="0" smtClean="0"/>
              <a:t> – </a:t>
            </a:r>
            <a:r>
              <a:rPr lang="en-US" dirty="0" err="1" smtClean="0"/>
              <a:t>jednostki</a:t>
            </a:r>
            <a:r>
              <a:rPr lang="en-US" dirty="0" smtClean="0"/>
              <a:t> z </a:t>
            </a:r>
            <a:r>
              <a:rPr lang="en-US" dirty="0" err="1" smtClean="0"/>
              <a:t>kategorią</a:t>
            </a:r>
            <a:r>
              <a:rPr lang="en-US" dirty="0" smtClean="0"/>
              <a:t> A+</a:t>
            </a:r>
          </a:p>
          <a:p>
            <a:r>
              <a:rPr lang="en-US" dirty="0" smtClean="0"/>
              <a:t>Na </a:t>
            </a:r>
            <a:r>
              <a:rPr lang="en-US" dirty="0" err="1" smtClean="0"/>
              <a:t>zielono</a:t>
            </a:r>
            <a:r>
              <a:rPr lang="en-US" dirty="0" smtClean="0"/>
              <a:t> – </a:t>
            </a:r>
            <a:r>
              <a:rPr lang="en-US" dirty="0" err="1" smtClean="0"/>
              <a:t>Wydział</a:t>
            </a:r>
            <a:r>
              <a:rPr lang="en-US" dirty="0" smtClean="0"/>
              <a:t> </a:t>
            </a:r>
            <a:r>
              <a:rPr lang="en-US" dirty="0" err="1" smtClean="0"/>
              <a:t>Biotechnologii</a:t>
            </a:r>
            <a:r>
              <a:rPr lang="en-US" dirty="0" smtClean="0"/>
              <a:t> </a:t>
            </a:r>
            <a:r>
              <a:rPr lang="en-US" dirty="0" err="1" smtClean="0"/>
              <a:t>Uniwersytetu</a:t>
            </a:r>
            <a:r>
              <a:rPr lang="en-US" dirty="0" smtClean="0"/>
              <a:t> </a:t>
            </a:r>
            <a:r>
              <a:rPr lang="en-US" dirty="0" err="1" smtClean="0"/>
              <a:t>Wrocławskiego</a:t>
            </a:r>
            <a:endParaRPr lang="en-US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63" y="1804988"/>
            <a:ext cx="89804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800498"/>
          </a:xfrm>
        </p:spPr>
        <p:txBody>
          <a:bodyPr>
            <a:noAutofit/>
          </a:bodyPr>
          <a:lstStyle/>
          <a:p>
            <a:r>
              <a:rPr lang="en-US" sz="2800" dirty="0" smtClean="0"/>
              <a:t>Oto </a:t>
            </a:r>
            <a:r>
              <a:rPr lang="en-US" sz="2800" dirty="0" err="1" smtClean="0"/>
              <a:t>wyniki</a:t>
            </a:r>
            <a:r>
              <a:rPr lang="en-US" sz="2800" dirty="0" smtClean="0"/>
              <a:t> </a:t>
            </a:r>
            <a:r>
              <a:rPr lang="en-US" sz="2800" dirty="0" err="1" smtClean="0"/>
              <a:t>sortowania</a:t>
            </a:r>
            <a:r>
              <a:rPr lang="en-US" sz="2800" dirty="0" smtClean="0"/>
              <a:t> </a:t>
            </a:r>
            <a:r>
              <a:rPr lang="en-US" sz="2800" dirty="0" err="1" smtClean="0"/>
              <a:t>jednostek</a:t>
            </a:r>
            <a:r>
              <a:rPr lang="en-US" sz="2800" dirty="0" smtClean="0"/>
              <a:t> NZ1B </a:t>
            </a:r>
            <a:r>
              <a:rPr lang="en-US" sz="2800" dirty="0" err="1" smtClean="0"/>
              <a:t>wg</a:t>
            </a:r>
            <a:r>
              <a:rPr lang="en-US" sz="2800" dirty="0" smtClean="0"/>
              <a:t> </a:t>
            </a:r>
            <a:r>
              <a:rPr lang="en-US" sz="2800" dirty="0" err="1" smtClean="0"/>
              <a:t>rezultatów</a:t>
            </a:r>
            <a:r>
              <a:rPr lang="en-US" sz="2800" dirty="0" smtClean="0"/>
              <a:t> </a:t>
            </a:r>
            <a:r>
              <a:rPr lang="en-US" sz="2800" dirty="0" err="1" smtClean="0"/>
              <a:t>kryterium</a:t>
            </a:r>
            <a:r>
              <a:rPr lang="en-US" sz="2800" dirty="0" smtClean="0"/>
              <a:t> 4</a:t>
            </a:r>
            <a:r>
              <a:rPr lang="pl-PL" sz="2800" dirty="0" smtClean="0"/>
              <a:t> .</a:t>
            </a:r>
            <a:br>
              <a:rPr lang="pl-PL" sz="2800" dirty="0" smtClean="0"/>
            </a:br>
            <a:r>
              <a:rPr lang="en-US" sz="2800" dirty="0" smtClean="0"/>
              <a:t>To </a:t>
            </a:r>
            <a:r>
              <a:rPr lang="en-US" sz="2800" dirty="0" err="1" smtClean="0"/>
              <a:t>kryterium</a:t>
            </a:r>
            <a:r>
              <a:rPr lang="en-US" sz="2800" dirty="0" smtClean="0"/>
              <a:t> o </a:t>
            </a:r>
            <a:r>
              <a:rPr lang="en-US" sz="2800" dirty="0" err="1" smtClean="0"/>
              <a:t>wadze</a:t>
            </a:r>
            <a:r>
              <a:rPr lang="en-US" sz="2800" dirty="0" smtClean="0"/>
              <a:t> 10%; </a:t>
            </a:r>
            <a:r>
              <a:rPr lang="en-US" sz="2800" dirty="0" err="1" smtClean="0"/>
              <a:t>punkty</a:t>
            </a:r>
            <a:r>
              <a:rPr lang="en-US" sz="2800" dirty="0" smtClean="0"/>
              <a:t> </a:t>
            </a:r>
            <a:r>
              <a:rPr lang="en-US" sz="2800" dirty="0" err="1" smtClean="0"/>
              <a:t>są</a:t>
            </a:r>
            <a:r>
              <a:rPr lang="en-US" sz="2800" dirty="0" smtClean="0"/>
              <a:t> </a:t>
            </a:r>
            <a:r>
              <a:rPr lang="en-US" sz="2800" dirty="0" err="1" smtClean="0"/>
              <a:t>przyznawane</a:t>
            </a:r>
            <a:r>
              <a:rPr lang="en-US" sz="2800" dirty="0" smtClean="0"/>
              <a:t> </a:t>
            </a:r>
            <a:r>
              <a:rPr lang="en-US" sz="2800" dirty="0" err="1" smtClean="0"/>
              <a:t>za</a:t>
            </a:r>
            <a:r>
              <a:rPr lang="en-US" sz="2800" dirty="0" smtClean="0"/>
              <a:t> </a:t>
            </a:r>
            <a:r>
              <a:rPr lang="en-US" sz="2800" dirty="0" err="1" smtClean="0"/>
              <a:t>szczególne</a:t>
            </a:r>
            <a:r>
              <a:rPr lang="en-US" sz="2800" dirty="0" smtClean="0"/>
              <a:t> </a:t>
            </a:r>
            <a:r>
              <a:rPr lang="en-US" sz="2800" dirty="0" err="1" smtClean="0"/>
              <a:t>osiągnięcia</a:t>
            </a:r>
            <a:r>
              <a:rPr lang="en-US" sz="2800" dirty="0" smtClean="0"/>
              <a:t>.</a:t>
            </a:r>
            <a:br>
              <a:rPr lang="en-US" sz="2800" dirty="0" smtClean="0"/>
            </a:br>
            <a:endParaRPr lang="en-US" sz="2700" b="1" dirty="0"/>
          </a:p>
        </p:txBody>
      </p:sp>
      <p:sp>
        <p:nvSpPr>
          <p:cNvPr id="7" name="Prostokąt 6"/>
          <p:cNvSpPr/>
          <p:nvPr/>
        </p:nvSpPr>
        <p:spPr>
          <a:xfrm>
            <a:off x="163513" y="5980836"/>
            <a:ext cx="85232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Na </a:t>
            </a:r>
            <a:r>
              <a:rPr lang="en-US" dirty="0" err="1" smtClean="0"/>
              <a:t>żółto</a:t>
            </a:r>
            <a:r>
              <a:rPr lang="en-US" dirty="0" smtClean="0"/>
              <a:t> – </a:t>
            </a:r>
            <a:r>
              <a:rPr lang="en-US" dirty="0" err="1" smtClean="0"/>
              <a:t>jednostki</a:t>
            </a:r>
            <a:r>
              <a:rPr lang="en-US" dirty="0" smtClean="0"/>
              <a:t> z </a:t>
            </a:r>
            <a:r>
              <a:rPr lang="en-US" dirty="0" err="1" smtClean="0"/>
              <a:t>kategorią</a:t>
            </a:r>
            <a:r>
              <a:rPr lang="en-US" dirty="0" smtClean="0"/>
              <a:t> A+</a:t>
            </a:r>
          </a:p>
          <a:p>
            <a:r>
              <a:rPr lang="en-US" dirty="0" smtClean="0"/>
              <a:t>Na </a:t>
            </a:r>
            <a:r>
              <a:rPr lang="en-US" dirty="0" err="1" smtClean="0"/>
              <a:t>zielono</a:t>
            </a:r>
            <a:r>
              <a:rPr lang="en-US" dirty="0" smtClean="0"/>
              <a:t> – </a:t>
            </a:r>
            <a:r>
              <a:rPr lang="en-US" dirty="0" err="1" smtClean="0"/>
              <a:t>Wydział</a:t>
            </a:r>
            <a:r>
              <a:rPr lang="en-US" dirty="0" smtClean="0"/>
              <a:t> </a:t>
            </a:r>
            <a:r>
              <a:rPr lang="en-US" dirty="0" err="1" smtClean="0"/>
              <a:t>Biotechnologii</a:t>
            </a:r>
            <a:r>
              <a:rPr lang="en-US" dirty="0" smtClean="0"/>
              <a:t> </a:t>
            </a:r>
            <a:r>
              <a:rPr lang="en-US" dirty="0" err="1" smtClean="0"/>
              <a:t>Uniwersytetu</a:t>
            </a:r>
            <a:r>
              <a:rPr lang="en-US" dirty="0" smtClean="0"/>
              <a:t> </a:t>
            </a:r>
            <a:r>
              <a:rPr lang="en-US" dirty="0" err="1" smtClean="0"/>
              <a:t>Wrocławskiego</a:t>
            </a:r>
            <a:endParaRPr lang="en-US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4788" y="1989138"/>
            <a:ext cx="8732837" cy="339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863588" y="332656"/>
            <a:ext cx="7632848" cy="63407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/>
              <a:t>Zgodnie</a:t>
            </a:r>
            <a:r>
              <a:rPr lang="en-US" sz="2800" dirty="0" smtClean="0"/>
              <a:t> z </a:t>
            </a:r>
            <a:r>
              <a:rPr lang="en-US" sz="2800" dirty="0" err="1" smtClean="0"/>
              <a:t>rozporządzeniem</a:t>
            </a:r>
            <a:r>
              <a:rPr lang="en-US" sz="2800" dirty="0" smtClean="0"/>
              <a:t> </a:t>
            </a:r>
            <a:r>
              <a:rPr lang="en-US" sz="2800" dirty="0" err="1" smtClean="0"/>
              <a:t>MNiSW</a:t>
            </a:r>
            <a:r>
              <a:rPr lang="en-US" sz="2800" dirty="0" smtClean="0"/>
              <a:t> </a:t>
            </a:r>
            <a:r>
              <a:rPr lang="pl-PL" sz="2800" dirty="0" smtClean="0"/>
              <a:t>z dnia 12 grudnia 2016</a:t>
            </a:r>
            <a:r>
              <a:rPr lang="en-US" sz="2800" dirty="0" smtClean="0"/>
              <a:t>,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podstawie</a:t>
            </a:r>
            <a:r>
              <a:rPr lang="en-US" sz="2800" dirty="0" smtClean="0"/>
              <a:t> </a:t>
            </a:r>
            <a:r>
              <a:rPr lang="en-US" sz="2800" dirty="0" err="1" smtClean="0"/>
              <a:t>uzyskanych</a:t>
            </a:r>
            <a:r>
              <a:rPr lang="en-US" sz="2800" dirty="0" smtClean="0"/>
              <a:t> </a:t>
            </a:r>
            <a:r>
              <a:rPr lang="en-US" sz="2800" dirty="0" err="1" smtClean="0"/>
              <a:t>punktów</a:t>
            </a:r>
            <a:r>
              <a:rPr lang="en-US" sz="2800" dirty="0" smtClean="0"/>
              <a:t> </a:t>
            </a:r>
            <a:r>
              <a:rPr lang="en-US" sz="2800" dirty="0" err="1" smtClean="0"/>
              <a:t>powinny</a:t>
            </a:r>
            <a:r>
              <a:rPr lang="en-US" sz="2800" dirty="0" smtClean="0"/>
              <a:t> </a:t>
            </a:r>
            <a:r>
              <a:rPr lang="en-US" sz="2800" dirty="0" err="1" smtClean="0"/>
              <a:t>dla</a:t>
            </a:r>
            <a:r>
              <a:rPr lang="en-US" sz="2800" dirty="0" smtClean="0"/>
              <a:t> </a:t>
            </a:r>
            <a:r>
              <a:rPr lang="en-US" sz="2800" dirty="0" err="1" smtClean="0"/>
              <a:t>każdej</a:t>
            </a:r>
            <a:r>
              <a:rPr lang="en-US" sz="2800" dirty="0" smtClean="0"/>
              <a:t> </a:t>
            </a:r>
            <a:r>
              <a:rPr lang="en-US" sz="2800" dirty="0" err="1" smtClean="0"/>
              <a:t>jednostki</a:t>
            </a:r>
            <a:r>
              <a:rPr lang="en-US" sz="2800" dirty="0" smtClean="0"/>
              <a:t> </a:t>
            </a:r>
            <a:r>
              <a:rPr lang="en-US" sz="2800" dirty="0" err="1" smtClean="0"/>
              <a:t>naukowej</a:t>
            </a:r>
            <a:r>
              <a:rPr lang="en-US" sz="2800" dirty="0" smtClean="0"/>
              <a:t> </a:t>
            </a:r>
            <a:r>
              <a:rPr lang="en-US" sz="2800" dirty="0" err="1" smtClean="0"/>
              <a:t>zostać</a:t>
            </a:r>
            <a:r>
              <a:rPr lang="en-US" sz="2800" dirty="0" smtClean="0"/>
              <a:t> </a:t>
            </a:r>
            <a:r>
              <a:rPr lang="en-US" sz="2800" dirty="0" err="1" smtClean="0"/>
              <a:t>policzone</a:t>
            </a:r>
            <a:r>
              <a:rPr lang="en-US" sz="2800" dirty="0" smtClean="0"/>
              <a:t> </a:t>
            </a:r>
            <a:r>
              <a:rPr lang="en-US" sz="2800" dirty="0" err="1" smtClean="0"/>
              <a:t>wartości</a:t>
            </a:r>
            <a:r>
              <a:rPr lang="en-US" sz="2800" dirty="0" smtClean="0"/>
              <a:t> </a:t>
            </a:r>
            <a:r>
              <a:rPr lang="en-US" sz="2800" dirty="0" err="1" smtClean="0"/>
              <a:t>porównania</a:t>
            </a:r>
            <a:r>
              <a:rPr lang="en-US" sz="2800" dirty="0" smtClean="0"/>
              <a:t> z </a:t>
            </a:r>
            <a:r>
              <a:rPr lang="en-US" sz="2800" dirty="0" err="1" smtClean="0"/>
              <a:t>tzw</a:t>
            </a:r>
            <a:r>
              <a:rPr lang="en-US" sz="2800" dirty="0" smtClean="0"/>
              <a:t>. </a:t>
            </a:r>
            <a:r>
              <a:rPr lang="en-US" sz="2800" dirty="0" err="1" smtClean="0"/>
              <a:t>jednostkami</a:t>
            </a:r>
            <a:r>
              <a:rPr lang="en-US" sz="2800" dirty="0" smtClean="0"/>
              <a:t> </a:t>
            </a:r>
            <a:r>
              <a:rPr lang="en-US" sz="2800" dirty="0" err="1" smtClean="0"/>
              <a:t>referencyjnymi</a:t>
            </a:r>
            <a:r>
              <a:rPr lang="en-US" sz="2800" dirty="0" smtClean="0"/>
              <a:t> A </a:t>
            </a:r>
            <a:r>
              <a:rPr lang="en-US" sz="2800" dirty="0" err="1" smtClean="0"/>
              <a:t>oraz</a:t>
            </a:r>
            <a:r>
              <a:rPr lang="en-US" sz="2800" dirty="0" smtClean="0"/>
              <a:t> B.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Algorytm</a:t>
            </a:r>
            <a:r>
              <a:rPr lang="en-US" sz="2800" dirty="0" smtClean="0"/>
              <a:t> jest </a:t>
            </a:r>
            <a:r>
              <a:rPr lang="en-US" sz="2800" dirty="0" err="1" smtClean="0"/>
              <a:t>podany</a:t>
            </a:r>
            <a:r>
              <a:rPr lang="en-US" sz="2800" dirty="0" smtClean="0"/>
              <a:t> w </a:t>
            </a:r>
            <a:r>
              <a:rPr lang="en-US" sz="2800" dirty="0" err="1" smtClean="0"/>
              <a:t>rozporządzeniu</a:t>
            </a:r>
            <a:r>
              <a:rPr lang="en-US" sz="2800" dirty="0" smtClean="0"/>
              <a:t> </a:t>
            </a:r>
            <a:r>
              <a:rPr lang="pl-PL" sz="2800" dirty="0" smtClean="0"/>
              <a:t>Ministra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stronach</a:t>
            </a:r>
            <a:r>
              <a:rPr lang="en-US" sz="2800" dirty="0" smtClean="0"/>
              <a:t> 119-122.</a:t>
            </a:r>
          </a:p>
          <a:p>
            <a:endParaRPr lang="en-US" sz="2800" dirty="0"/>
          </a:p>
          <a:p>
            <a:r>
              <a:rPr lang="en-US" sz="2800" dirty="0" err="1" smtClean="0"/>
              <a:t>Niestety</a:t>
            </a:r>
            <a:r>
              <a:rPr lang="en-US" sz="2800" dirty="0" smtClean="0"/>
              <a:t> </a:t>
            </a:r>
            <a:r>
              <a:rPr lang="en-US" sz="2800" dirty="0" err="1" smtClean="0"/>
              <a:t>wyliczone</a:t>
            </a:r>
            <a:r>
              <a:rPr lang="en-US" sz="2800" dirty="0" smtClean="0"/>
              <a:t> </a:t>
            </a:r>
            <a:r>
              <a:rPr lang="en-US" sz="2800" dirty="0" err="1" smtClean="0"/>
              <a:t>wartości</a:t>
            </a:r>
            <a:r>
              <a:rPr lang="en-US" sz="2800" dirty="0" smtClean="0"/>
              <a:t> </a:t>
            </a:r>
            <a:r>
              <a:rPr lang="en-US" sz="2800" dirty="0" err="1" smtClean="0"/>
              <a:t>nie</a:t>
            </a:r>
            <a:r>
              <a:rPr lang="en-US" sz="2800" dirty="0" smtClean="0"/>
              <a:t> </a:t>
            </a:r>
            <a:r>
              <a:rPr lang="en-US" sz="2800" dirty="0" err="1" smtClean="0"/>
              <a:t>znalazły</a:t>
            </a:r>
            <a:r>
              <a:rPr lang="en-US" sz="2800" dirty="0" smtClean="0"/>
              <a:t> </a:t>
            </a:r>
            <a:r>
              <a:rPr lang="en-US" sz="2800" dirty="0" err="1" smtClean="0"/>
              <a:t>się</a:t>
            </a:r>
            <a:r>
              <a:rPr lang="en-US" sz="2800" dirty="0" smtClean="0"/>
              <a:t> </a:t>
            </a:r>
            <a:br>
              <a:rPr lang="en-US" sz="2800" dirty="0" smtClean="0"/>
            </a:br>
            <a:r>
              <a:rPr lang="en-US" sz="2800" dirty="0" smtClean="0"/>
              <a:t>w </a:t>
            </a:r>
            <a:r>
              <a:rPr lang="en-US" sz="2800" dirty="0" err="1" smtClean="0"/>
              <a:t>komunikacie</a:t>
            </a:r>
            <a:r>
              <a:rPr lang="en-US" sz="2800" dirty="0" smtClean="0"/>
              <a:t> z 16 </a:t>
            </a:r>
            <a:r>
              <a:rPr lang="en-US" sz="2800" dirty="0" err="1" smtClean="0"/>
              <a:t>października</a:t>
            </a:r>
            <a:r>
              <a:rPr lang="en-US" sz="2800" dirty="0" smtClean="0"/>
              <a:t> 2017.</a:t>
            </a:r>
          </a:p>
          <a:p>
            <a:endParaRPr lang="en-US" sz="2800" dirty="0"/>
          </a:p>
          <a:p>
            <a:r>
              <a:rPr lang="en-US" sz="2800" dirty="0" err="1" smtClean="0"/>
              <a:t>Można</a:t>
            </a:r>
            <a:r>
              <a:rPr lang="en-US" sz="2800" dirty="0" smtClean="0"/>
              <a:t> je </a:t>
            </a:r>
            <a:r>
              <a:rPr lang="en-US" sz="2800" dirty="0" err="1" smtClean="0"/>
              <a:t>jednak</a:t>
            </a:r>
            <a:r>
              <a:rPr lang="en-US" sz="2800" dirty="0" smtClean="0"/>
              <a:t> </a:t>
            </a:r>
            <a:r>
              <a:rPr lang="en-US" sz="2800" dirty="0" err="1" smtClean="0"/>
              <a:t>policzyć</a:t>
            </a:r>
            <a:r>
              <a:rPr lang="en-US" sz="2800" dirty="0" smtClean="0"/>
              <a:t> </a:t>
            </a:r>
            <a:r>
              <a:rPr lang="en-US" sz="2800" dirty="0" err="1" smtClean="0"/>
              <a:t>wg</a:t>
            </a:r>
            <a:r>
              <a:rPr lang="en-US" sz="2800" dirty="0" smtClean="0"/>
              <a:t> </a:t>
            </a:r>
            <a:r>
              <a:rPr lang="en-US" sz="2800" dirty="0" err="1" smtClean="0"/>
              <a:t>algorytmu</a:t>
            </a:r>
            <a:r>
              <a:rPr lang="en-US" sz="2800" dirty="0" smtClean="0"/>
              <a:t>. </a:t>
            </a:r>
            <a:r>
              <a:rPr lang="en-US" sz="2800" dirty="0" err="1" smtClean="0"/>
              <a:t>Oto</a:t>
            </a:r>
            <a:r>
              <a:rPr lang="en-US" sz="2800" dirty="0" smtClean="0"/>
              <a:t> </a:t>
            </a:r>
            <a:r>
              <a:rPr lang="en-US" sz="2800" dirty="0" err="1" smtClean="0"/>
              <a:t>wartości</a:t>
            </a:r>
            <a:r>
              <a:rPr lang="en-US" sz="2800" dirty="0" smtClean="0"/>
              <a:t> </a:t>
            </a:r>
            <a:r>
              <a:rPr lang="en-US" sz="2800" dirty="0" err="1" smtClean="0"/>
              <a:t>dla</a:t>
            </a:r>
            <a:r>
              <a:rPr lang="en-US" sz="2800" dirty="0" smtClean="0"/>
              <a:t> GWO NZ1B: </a:t>
            </a:r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259</Words>
  <Application>Microsoft Office PowerPoint</Application>
  <PresentationFormat>On-screen Show (4:3)</PresentationFormat>
  <Paragraphs>34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Motyw pakietu Office</vt:lpstr>
      <vt:lpstr>Czy parametry liczą się  w ocenie parametrycznej?  Analiza na przykładzie Wydziału Biotechnologii UWR.</vt:lpstr>
      <vt:lpstr>16 października 2017 MNiSW ogłosiło “Wyniki kompleksowej oceny jakości działalności naukowej  lub badawczo-rozwojowej jednostek naukowych 2017”.  Jednostki naukowe oceniano w tzw. grupach wspólnej oceny (GWO).  Wydział Biotechnologii Uniwersytetu Wrocławskiego oceniany był wśród 19 jednostek należących do GWO  o symbolu NZ1B (Nauki o życiu, Uniwersytety).  </vt:lpstr>
      <vt:lpstr> Cztery kryteria oceny dla wszystkich jednostek naukowych </vt:lpstr>
      <vt:lpstr> W komunikacie MNiSW podano wyniki liczbowe uzyskane dla każdego kryterium, oraz przyznane ostatecznie kategorie naukowe.  W GWO o symbolu NZ1B przyznano dwie kategorie A+.  </vt:lpstr>
      <vt:lpstr>Oto wyniki sortowania jednostek NZ1B wg rezultatów kryterium 1 (waga 65%) MNiSW w rozporządzeniu nadało temu kryterium największą wagę.</vt:lpstr>
      <vt:lpstr>Oto wyniki sortowania jednostek NZ1B wg rezultatów kryterium 2 (10%) Jest to kryterium silnie skorelowane z wielkością jednostki naukowej, czyli z wartością N jednostki</vt:lpstr>
      <vt:lpstr>Oto wyniki sortowania jednostek NZ1B wg rezultatów kryterium 3 (waga 15%). </vt:lpstr>
      <vt:lpstr>Oto wyniki sortowania jednostek NZ1B wg rezultatów kryterium 4 . To kryterium o wadze 10%; punkty są przyznawane za szczególne osiągnięcia.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Ocena parametryczna</dc:title>
  <dc:creator>Ewa Marcinkowska</dc:creator>
  <cp:lastModifiedBy>Krzysztof</cp:lastModifiedBy>
  <cp:revision>40</cp:revision>
  <dcterms:created xsi:type="dcterms:W3CDTF">2017-10-18T06:26:28Z</dcterms:created>
  <dcterms:modified xsi:type="dcterms:W3CDTF">2017-10-25T12:52:37Z</dcterms:modified>
</cp:coreProperties>
</file>